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notesMasterIdLst>
    <p:notesMasterId r:id="rId19"/>
  </p:notesMasterIdLst>
  <p:sldIdLst>
    <p:sldId id="515" r:id="rId2"/>
    <p:sldId id="518" r:id="rId3"/>
    <p:sldId id="514" r:id="rId4"/>
    <p:sldId id="520" r:id="rId5"/>
    <p:sldId id="517" r:id="rId6"/>
    <p:sldId id="519" r:id="rId7"/>
    <p:sldId id="521" r:id="rId8"/>
    <p:sldId id="522" r:id="rId9"/>
    <p:sldId id="523" r:id="rId10"/>
    <p:sldId id="524" r:id="rId11"/>
    <p:sldId id="532" r:id="rId12"/>
    <p:sldId id="513" r:id="rId13"/>
    <p:sldId id="525" r:id="rId14"/>
    <p:sldId id="533" r:id="rId15"/>
    <p:sldId id="536" r:id="rId16"/>
    <p:sldId id="534" r:id="rId17"/>
    <p:sldId id="526" r:id="rId18"/>
  </p:sldIdLst>
  <p:sldSz cx="12190413" cy="6859588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项目指标" id="{75205315-5EAF-47C0-A173-CE35C88F676C}">
          <p14:sldIdLst>
            <p14:sldId id="515"/>
            <p14:sldId id="518"/>
            <p14:sldId id="514"/>
            <p14:sldId id="520"/>
            <p14:sldId id="517"/>
            <p14:sldId id="519"/>
            <p14:sldId id="521"/>
            <p14:sldId id="522"/>
            <p14:sldId id="523"/>
            <p14:sldId id="524"/>
            <p14:sldId id="532"/>
            <p14:sldId id="513"/>
          </p14:sldIdLst>
        </p14:section>
        <p14:section name="商务报价" id="{4FCDAE8E-5E24-4296-9075-B67697A39FA2}">
          <p14:sldIdLst>
            <p14:sldId id="525"/>
            <p14:sldId id="533"/>
          </p14:sldIdLst>
        </p14:section>
        <p14:section name="现场实景图" id="{61675117-2CCE-4CAF-B2A3-8540E6BCA9AB}">
          <p14:sldIdLst>
            <p14:sldId id="536"/>
            <p14:sldId id="534"/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36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艺霏" initials="王" lastIdx="1" clrIdx="0">
    <p:extLst>
      <p:ext uri="{19B8F6BF-5375-455C-9EA6-DF929625EA0E}">
        <p15:presenceInfo xmlns:p15="http://schemas.microsoft.com/office/powerpoint/2012/main" userId="f39afcf8a2748654" providerId="Windows Live"/>
      </p:ext>
    </p:extLst>
  </p:cmAuthor>
  <p:cmAuthor id="2" name="kao helen" initials="kh" lastIdx="1" clrIdx="1">
    <p:extLst>
      <p:ext uri="{19B8F6BF-5375-455C-9EA6-DF929625EA0E}">
        <p15:presenceInfo xmlns:p15="http://schemas.microsoft.com/office/powerpoint/2012/main" userId="24f2a3d2eb9ec6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BCD"/>
    <a:srgbClr val="3278CC"/>
    <a:srgbClr val="DBDBDB"/>
    <a:srgbClr val="EC7C28"/>
    <a:srgbClr val="DA3444"/>
    <a:srgbClr val="EAEAEA"/>
    <a:srgbClr val="E4E4E4"/>
    <a:srgbClr val="DCDCDC"/>
    <a:srgbClr val="1AAE02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5" autoAdjust="0"/>
    <p:restoredTop sz="92847" autoAdjust="0"/>
  </p:normalViewPr>
  <p:slideViewPr>
    <p:cSldViewPr snapToGrid="0" showGuides="1">
      <p:cViewPr varScale="1">
        <p:scale>
          <a:sx n="92" d="100"/>
          <a:sy n="92" d="100"/>
        </p:scale>
        <p:origin x="60" y="60"/>
      </p:cViewPr>
      <p:guideLst>
        <p:guide orient="horz" pos="2387"/>
        <p:guide pos="36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94030" marR="0" lvl="1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87425" marR="0" lvl="2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482725" marR="0" lvl="3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976755" marR="0" lvl="4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27763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987425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4030" algn="l" defTabSz="987425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87425" algn="l" defTabSz="987425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82725" algn="l" defTabSz="987425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76755" algn="l" defTabSz="987425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70150" algn="l" defTabSz="9874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64180" algn="l" defTabSz="9874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58210" algn="l" defTabSz="9874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52240" algn="l" defTabSz="9874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5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75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2AB55-F275-4321-AC37-E00BFCE5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28BA0C-F7C3-4CE4-9A9F-C7D36D6A4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AF8609-D90D-421F-9919-2DF53948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5BB432-1164-4450-89E3-89410E0C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8F180-34A6-43A5-913F-9AE5BF92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5E416-A589-4351-9214-619F7FB7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AE903E-9A3B-4306-B2D5-A449C0917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5D677-A618-4B2C-90E5-F697DC47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1FDF5-F14D-49EB-AE54-FD6DE61B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CE18B-DE25-41BC-89E9-BC060B60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1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A0B21C-650E-45BB-875B-F655ABA47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685A57-D04D-46B4-BB83-D8006E068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1D50F5-5286-46B5-BDC3-F9F39410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89DBE-23C6-46BB-8312-EB47D36F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FF3BA-8E24-4C6B-8E37-525CABE0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14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1CE7F-32FC-4749-AA5F-5720FC00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D9F95-DFE3-4DEA-BA63-3E63E08B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ADE173-4287-4209-B0D2-557C1534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AB999-70C1-4661-B746-14E7736E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E547E-04C1-4BBF-BA1D-BA176923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4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4F1B3-892C-45DE-B4A1-34305BFF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74775-EF1C-4D22-B9E5-7B32B72B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4474C-1D43-4BBA-9FB0-73F82CB0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084CF-0F8C-4988-963F-4578B4B1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8A224-4215-4B01-A31D-533C0A20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33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D711C-7DD2-46CC-AE07-B948AED7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48D11-BE81-47C8-AC89-76754E781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D110A-3B7A-42D1-8158-1308C77FF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9D0B90-2128-4B6E-9AF9-9F3575B4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C8EF31-C17F-489C-AFA5-5363CDA9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25FD1-2B73-452C-A47F-B875663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34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4CE78-2E95-43F5-8C9F-63FC9970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501CE-5A5D-4968-96AD-7774DFA4F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389FE-54B0-443E-BF31-BED274D2B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342ABD-5CA8-4EA4-9349-5B4D22642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277E03-1B5D-4843-B887-8E86F700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1ED84F-21B9-4B8F-921C-202D1798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1DF722-D3A4-4D8D-BD93-0CD05B68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BFAE36-9255-45CE-A847-FE9D66F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930E9-C9A0-4289-AA65-B2A8478A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1B01E1-A2FA-4225-9187-14DC83EC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DC70FE-4B5B-475F-BBAD-83089A08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251DC2-52D4-49FA-85F8-87A30BFA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2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7CFE70-ED22-4274-8614-649710F6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B74968-CD07-4FE0-A769-09BC3AF0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3E7AB4-77E7-4429-832B-976526B9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6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DDD59-F07E-4BBA-ADA3-200F676F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F3137-CD19-4C4F-8564-45791E2DA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BDC3B1-770A-4EB5-B8C6-A1F9ED153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F35C57-EEE2-4B33-9913-733688B7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A6F55-6ADD-4DD7-A9CD-FA8896B3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E8F7A-F302-4615-9599-0564E3BA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7DAB1-6AD0-4EF5-A90F-4E04E3F0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21489C-D55A-4E70-9DCD-5EF93BD6D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4F88D1-458B-47BE-BBBA-7391CD0AF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B9AC66-D133-403E-AFA9-DEC75D89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280A9-9D03-4B62-B43C-E24CCC10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4206E-3A5C-4756-94BB-3D7AAB0D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4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D442E8-0EF4-4DEC-BAC6-74E75E2C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7D620F-0727-4C80-83D6-2F69E778B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737BD-7FF8-4121-8223-8FB3E3118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166F03-66E2-4B4C-86E2-5A5433098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874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4AB62-7811-4BCE-B23C-56C791400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pPr lvl="0" eaLnBrk="1" hangingPunct="1"/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5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81"/>
            <a:ext cx="12190413" cy="686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34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03207"/>
            <a:ext cx="12065000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总裁体验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387" y="830583"/>
            <a:ext cx="5537826" cy="3055074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5412" y="2546681"/>
            <a:ext cx="534891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altLang="zh-CN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电梯：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直达停车场，无需换乘，高效商务时代，尽享尊贵礼遇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盥洗点位：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标准层预留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个卫生间给排水接口，人性化私密专属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界定标准需要以合同约定为准。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130" y="1166104"/>
            <a:ext cx="5348913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总裁专属电梯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标准层预留总裁盥洗点位</a:t>
            </a:r>
          </a:p>
        </p:txBody>
      </p:sp>
      <p:pic>
        <p:nvPicPr>
          <p:cNvPr id="17" name="图片 6"/>
          <p:cNvPicPr>
            <a:picLocks noChangeAspect="1"/>
          </p:cNvPicPr>
          <p:nvPr/>
        </p:nvPicPr>
        <p:blipFill rotWithShape="1">
          <a:blip r:embed="rId2"/>
          <a:srcRect t="13607" b="14446"/>
          <a:stretch>
            <a:fillRect/>
          </a:stretch>
        </p:blipFill>
        <p:spPr>
          <a:xfrm>
            <a:off x="5524501" y="942542"/>
            <a:ext cx="6540500" cy="30550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 descr="C:\Users\ADMINI~1\AppData\Local\Temp\1529376187(1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50005"/>
            <a:ext cx="5397500" cy="270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 descr="C:\Users\ADMINI~1\AppData\Local\Temp\1529376220(1)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4499" y="4048417"/>
            <a:ext cx="4038601" cy="270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F:\宏发国际\项目资料\效果图及VI\34bdde3adff975746900c890e9779aad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099" y="4050006"/>
            <a:ext cx="2374901" cy="2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65088" y="6415213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效果图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524499" y="6415212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效果图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690099" y="6415211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效果图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24501" y="3608511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示意图</a:t>
            </a:r>
          </a:p>
        </p:txBody>
      </p:sp>
    </p:spTree>
    <p:extLst>
      <p:ext uri="{BB962C8B-B14F-4D97-AF65-F5344CB8AC3E}">
        <p14:creationId xmlns:p14="http://schemas.microsoft.com/office/powerpoint/2010/main" val="373319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799" y="211138"/>
            <a:ext cx="11885613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智能停车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2700" y="211138"/>
            <a:ext cx="155577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3327" y="979190"/>
            <a:ext cx="12203739" cy="106551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799" y="979190"/>
            <a:ext cx="12203112" cy="96128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个停车位，含</a:t>
            </a:r>
            <a:r>
              <a:rPr lang="en-US" altLang="zh-CN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307</a:t>
            </a:r>
            <a:r>
              <a:rPr lang="zh-CN" altLang="en-US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个充电桩</a:t>
            </a:r>
            <a:endParaRPr lang="en-US" altLang="zh-CN" sz="2000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配置智能寻车、车位引导系统，大幅提高停车效率，营造安全停车环境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8" r="388" b="24202"/>
          <a:stretch>
            <a:fillRect/>
          </a:stretch>
        </p:blipFill>
        <p:spPr bwMode="auto">
          <a:xfrm>
            <a:off x="-318" y="1994853"/>
            <a:ext cx="12191997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2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4823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10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9B8B2-0436-40D8-B6F2-18AFEC67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45" y="152873"/>
            <a:ext cx="2689076" cy="60388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楼层推荐</a:t>
            </a:r>
            <a:endParaRPr lang="zh-CN" alt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CB5892A-516D-4775-AAB2-4F750F9A842C}"/>
              </a:ext>
            </a:extLst>
          </p:cNvPr>
          <p:cNvCxnSpPr>
            <a:cxnSpLocks/>
          </p:cNvCxnSpPr>
          <p:nvPr/>
        </p:nvCxnSpPr>
        <p:spPr>
          <a:xfrm>
            <a:off x="646037" y="773185"/>
            <a:ext cx="10926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9B60CA6A-C2C4-4E42-88B9-7451D8E7C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35" y="819989"/>
            <a:ext cx="2302719" cy="493158"/>
          </a:xfrm>
        </p:spPr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方案一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F4128F-987B-4A05-8D3A-5517C359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18" y="3401219"/>
            <a:ext cx="28575" cy="57150"/>
          </a:xfrm>
          <a:prstGeom prst="rect">
            <a:avLst/>
          </a:prstGeom>
        </p:spPr>
      </p:pic>
      <p:sp>
        <p:nvSpPr>
          <p:cNvPr id="9" name="内容占位符 27">
            <a:extLst>
              <a:ext uri="{FF2B5EF4-FFF2-40B4-BE49-F238E27FC236}">
                <a16:creationId xmlns:a16="http://schemas.microsoft.com/office/drawing/2014/main" id="{98E44E1E-1379-49D9-9FFD-CE4EF3C7B7D8}"/>
              </a:ext>
            </a:extLst>
          </p:cNvPr>
          <p:cNvSpPr txBox="1">
            <a:spLocks/>
          </p:cNvSpPr>
          <p:nvPr/>
        </p:nvSpPr>
        <p:spPr>
          <a:xfrm>
            <a:off x="499635" y="3597298"/>
            <a:ext cx="2395186" cy="493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方案二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BDE35CE-2F92-4A5B-BD9D-79154C1A2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70638"/>
              </p:ext>
            </p:extLst>
          </p:nvPr>
        </p:nvGraphicFramePr>
        <p:xfrm>
          <a:off x="582297" y="1266344"/>
          <a:ext cx="10926916" cy="222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58">
                  <a:extLst>
                    <a:ext uri="{9D8B030D-6E8A-4147-A177-3AD203B41FA5}">
                      <a16:colId xmlns:a16="http://schemas.microsoft.com/office/drawing/2014/main" val="4181012669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3552408470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4044460454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1083395602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1275906729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3908092047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1542584036"/>
                    </a:ext>
                  </a:extLst>
                </a:gridCol>
                <a:gridCol w="966286">
                  <a:extLst>
                    <a:ext uri="{9D8B030D-6E8A-4147-A177-3AD203B41FA5}">
                      <a16:colId xmlns:a16="http://schemas.microsoft.com/office/drawing/2014/main" val="2598442717"/>
                    </a:ext>
                  </a:extLst>
                </a:gridCol>
                <a:gridCol w="1025264">
                  <a:extLst>
                    <a:ext uri="{9D8B030D-6E8A-4147-A177-3AD203B41FA5}">
                      <a16:colId xmlns:a16="http://schemas.microsoft.com/office/drawing/2014/main" val="3481323349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1950099885"/>
                    </a:ext>
                  </a:extLst>
                </a:gridCol>
                <a:gridCol w="995776">
                  <a:extLst>
                    <a:ext uri="{9D8B030D-6E8A-4147-A177-3AD203B41FA5}">
                      <a16:colId xmlns:a16="http://schemas.microsoft.com/office/drawing/2014/main" val="1745501797"/>
                    </a:ext>
                  </a:extLst>
                </a:gridCol>
              </a:tblGrid>
              <a:tr h="71108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户型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面积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租金单价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月租金总价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物业管理费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空调费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递增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免租期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租赁年限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交付时间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1702"/>
                  </a:ext>
                </a:extLst>
              </a:tr>
              <a:tr h="52785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323.94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48591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800" dirty="0"/>
                        <a:t>16.6</a:t>
                      </a:r>
                      <a:r>
                        <a:rPr lang="zh-CN" altLang="en-US" sz="1800" dirty="0"/>
                        <a:t>元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计冷量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第三年起逐年递增</a:t>
                      </a:r>
                      <a:r>
                        <a:rPr lang="en-US" altLang="zh-CN" dirty="0"/>
                        <a:t>8%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1.5</a:t>
                      </a:r>
                      <a:r>
                        <a:rPr lang="zh-CN" altLang="en-US" dirty="0"/>
                        <a:t>个月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3-5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2019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31</a:t>
                      </a:r>
                      <a:r>
                        <a:rPr lang="zh-CN" altLang="en-US" dirty="0"/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671951"/>
                  </a:ext>
                </a:extLst>
              </a:tr>
            </a:tbl>
          </a:graphicData>
        </a:graphic>
      </p:graphicFrame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9ECB49A5-0C3C-4745-9119-06A5A4F0F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84875"/>
              </p:ext>
            </p:extLst>
          </p:nvPr>
        </p:nvGraphicFramePr>
        <p:xfrm>
          <a:off x="563052" y="4196115"/>
          <a:ext cx="10910163" cy="228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833">
                  <a:extLst>
                    <a:ext uri="{9D8B030D-6E8A-4147-A177-3AD203B41FA5}">
                      <a16:colId xmlns:a16="http://schemas.microsoft.com/office/drawing/2014/main" val="4181012669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3552408470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4044460454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1083395602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4097498798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3908092047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1542584036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2598442717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3481323349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1950099885"/>
                    </a:ext>
                  </a:extLst>
                </a:gridCol>
                <a:gridCol w="991833">
                  <a:extLst>
                    <a:ext uri="{9D8B030D-6E8A-4147-A177-3AD203B41FA5}">
                      <a16:colId xmlns:a16="http://schemas.microsoft.com/office/drawing/2014/main" val="1745501797"/>
                    </a:ext>
                  </a:extLst>
                </a:gridCol>
              </a:tblGrid>
              <a:tr h="11439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楼层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户型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面积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租金单价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月租金总价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物业管理费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空调费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递增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免租期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租赁年限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交付时间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1702"/>
                  </a:ext>
                </a:extLst>
              </a:tr>
              <a:tr h="11439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13</a:t>
                      </a:r>
                      <a:r>
                        <a:rPr lang="zh-CN" altLang="en-US" dirty="0"/>
                        <a:t>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321.92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162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52151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800" dirty="0"/>
                        <a:t>16.6</a:t>
                      </a:r>
                      <a:r>
                        <a:rPr lang="zh-CN" altLang="en-US" sz="1800" dirty="0"/>
                        <a:t>元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计冷量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第三年起逐年递增</a:t>
                      </a:r>
                      <a:r>
                        <a:rPr lang="en-US" altLang="zh-CN" dirty="0"/>
                        <a:t>8%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1.5</a:t>
                      </a:r>
                      <a:r>
                        <a:rPr lang="zh-CN" altLang="en-US" dirty="0"/>
                        <a:t>个月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3-5</a:t>
                      </a:r>
                      <a:r>
                        <a:rPr lang="zh-CN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2019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31</a:t>
                      </a:r>
                      <a:r>
                        <a:rPr lang="zh-CN" altLang="en-US" dirty="0"/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67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9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799" y="211138"/>
            <a:ext cx="11885613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户型平面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2700" y="211138"/>
            <a:ext cx="155577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87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029259"/>
            <a:ext cx="5143789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12775" y="1241351"/>
            <a:ext cx="5348913" cy="499624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98742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低区平面图（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7-17F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EF2FD3-D8B5-4EAF-83EC-650C96B5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88" y="2533602"/>
            <a:ext cx="6061364" cy="28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3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C15028DC-E42E-4628-A214-16BE5A40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5856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2800" dirty="0"/>
              <a:t>写字楼大堂实景图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7196EC-EB5B-466D-B632-F2AA97A26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6860" y="1335732"/>
            <a:ext cx="6000843" cy="4500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A5652A-1741-46FE-924F-75B73136F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5098" y="1335733"/>
            <a:ext cx="6000845" cy="45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2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67D5C6-4EFE-476C-B895-3B8D360CC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97"/>
            <a:ext cx="6579342" cy="438622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1A102B-F8F6-46A1-8680-A6D3B3E3F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69" y="1273996"/>
            <a:ext cx="6579344" cy="4386229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C15028DC-E42E-4628-A214-16BE5A40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5856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zh-CN" altLang="en-US" sz="2800" dirty="0"/>
              <a:t>现场实景图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72C1D7-9E5D-4F8D-9F84-7D0CB4E51350}"/>
              </a:ext>
            </a:extLst>
          </p:cNvPr>
          <p:cNvSpPr/>
          <p:nvPr/>
        </p:nvSpPr>
        <p:spPr>
          <a:xfrm>
            <a:off x="6863137" y="6002989"/>
            <a:ext cx="3503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标准层实景图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EDADF7-C08E-4EBF-B291-E605236AE40A}"/>
              </a:ext>
            </a:extLst>
          </p:cNvPr>
          <p:cNvSpPr/>
          <p:nvPr/>
        </p:nvSpPr>
        <p:spPr>
          <a:xfrm>
            <a:off x="1496608" y="6002989"/>
            <a:ext cx="2919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候梯厅实景图</a:t>
            </a:r>
          </a:p>
        </p:txBody>
      </p:sp>
    </p:spTree>
    <p:extLst>
      <p:ext uri="{BB962C8B-B14F-4D97-AF65-F5344CB8AC3E}">
        <p14:creationId xmlns:p14="http://schemas.microsoft.com/office/powerpoint/2010/main" val="79783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2B4BD-ED25-4036-A3EF-67499CFC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460" y="897693"/>
            <a:ext cx="3001559" cy="68172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衡芳项目概况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BD526-C5A8-4DD8-AC39-0AE67A1D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DA8678-FDAF-4A00-96E5-086886CDE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0413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572121-B3AB-4A27-A0A9-60FE0A5B8726}"/>
              </a:ext>
            </a:extLst>
          </p:cNvPr>
          <p:cNvSpPr txBox="1"/>
          <p:nvPr/>
        </p:nvSpPr>
        <p:spPr>
          <a:xfrm>
            <a:off x="1973814" y="2183299"/>
            <a:ext cx="76689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谢  谢  聆  听</a:t>
            </a:r>
            <a:endParaRPr lang="en-US" altLang="zh-CN" sz="9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zh-CN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31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宏发国际\项目资料\效果图及VI\微信图片_201904151043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b="16431"/>
          <a:stretch/>
        </p:blipFill>
        <p:spPr bwMode="auto">
          <a:xfrm>
            <a:off x="1" y="914400"/>
            <a:ext cx="12190413" cy="59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/>
          <p:cNvSpPr txBox="1"/>
          <p:nvPr/>
        </p:nvSpPr>
        <p:spPr>
          <a:xfrm>
            <a:off x="11280771" y="6501848"/>
            <a:ext cx="909637" cy="24017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效果图</a:t>
            </a:r>
          </a:p>
        </p:txBody>
      </p:sp>
      <p:sp>
        <p:nvSpPr>
          <p:cNvPr id="10" name="矩形 9"/>
          <p:cNvSpPr/>
          <p:nvPr/>
        </p:nvSpPr>
        <p:spPr>
          <a:xfrm>
            <a:off x="6554789" y="1376202"/>
            <a:ext cx="1854200" cy="34313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前城中心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3048000" y="1993550"/>
            <a:ext cx="952500" cy="1706818"/>
          </a:xfrm>
          <a:custGeom>
            <a:avLst/>
            <a:gdLst>
              <a:gd name="connsiteX0" fmla="*/ 0 w 952500"/>
              <a:gd name="connsiteY0" fmla="*/ 88900 h 1968500"/>
              <a:gd name="connsiteX1" fmla="*/ 406400 w 952500"/>
              <a:gd name="connsiteY1" fmla="*/ 0 h 1968500"/>
              <a:gd name="connsiteX2" fmla="*/ 800100 w 952500"/>
              <a:gd name="connsiteY2" fmla="*/ 203200 h 1968500"/>
              <a:gd name="connsiteX3" fmla="*/ 952500 w 952500"/>
              <a:gd name="connsiteY3" fmla="*/ 1943100 h 1968500"/>
              <a:gd name="connsiteX4" fmla="*/ 749300 w 952500"/>
              <a:gd name="connsiteY4" fmla="*/ 1968500 h 1968500"/>
              <a:gd name="connsiteX5" fmla="*/ 647700 w 952500"/>
              <a:gd name="connsiteY5" fmla="*/ 1892300 h 1968500"/>
              <a:gd name="connsiteX6" fmla="*/ 558800 w 952500"/>
              <a:gd name="connsiteY6" fmla="*/ 1930400 h 1968500"/>
              <a:gd name="connsiteX7" fmla="*/ 190500 w 952500"/>
              <a:gd name="connsiteY7" fmla="*/ 1701800 h 1968500"/>
              <a:gd name="connsiteX8" fmla="*/ 0 w 952500"/>
              <a:gd name="connsiteY8" fmla="*/ 889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500" h="1968500">
                <a:moveTo>
                  <a:pt x="0" y="88900"/>
                </a:moveTo>
                <a:lnTo>
                  <a:pt x="406400" y="0"/>
                </a:lnTo>
                <a:lnTo>
                  <a:pt x="800100" y="203200"/>
                </a:lnTo>
                <a:lnTo>
                  <a:pt x="952500" y="1943100"/>
                </a:lnTo>
                <a:lnTo>
                  <a:pt x="749300" y="1968500"/>
                </a:lnTo>
                <a:lnTo>
                  <a:pt x="647700" y="1892300"/>
                </a:lnTo>
                <a:lnTo>
                  <a:pt x="558800" y="1930400"/>
                </a:lnTo>
                <a:lnTo>
                  <a:pt x="190500" y="1701800"/>
                </a:lnTo>
                <a:lnTo>
                  <a:pt x="0" y="88900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886200" y="1817363"/>
            <a:ext cx="1803400" cy="2918109"/>
          </a:xfrm>
          <a:custGeom>
            <a:avLst/>
            <a:gdLst>
              <a:gd name="connsiteX0" fmla="*/ 0 w 1803400"/>
              <a:gd name="connsiteY0" fmla="*/ 25400 h 3365500"/>
              <a:gd name="connsiteX1" fmla="*/ 177800 w 1803400"/>
              <a:gd name="connsiteY1" fmla="*/ 0 h 3365500"/>
              <a:gd name="connsiteX2" fmla="*/ 355600 w 1803400"/>
              <a:gd name="connsiteY2" fmla="*/ 101600 h 3365500"/>
              <a:gd name="connsiteX3" fmla="*/ 469900 w 1803400"/>
              <a:gd name="connsiteY3" fmla="*/ 38100 h 3365500"/>
              <a:gd name="connsiteX4" fmla="*/ 647700 w 1803400"/>
              <a:gd name="connsiteY4" fmla="*/ 139700 h 3365500"/>
              <a:gd name="connsiteX5" fmla="*/ 596900 w 1803400"/>
              <a:gd name="connsiteY5" fmla="*/ 165100 h 3365500"/>
              <a:gd name="connsiteX6" fmla="*/ 889000 w 1803400"/>
              <a:gd name="connsiteY6" fmla="*/ 292100 h 3365500"/>
              <a:gd name="connsiteX7" fmla="*/ 1003300 w 1803400"/>
              <a:gd name="connsiteY7" fmla="*/ 228600 h 3365500"/>
              <a:gd name="connsiteX8" fmla="*/ 1181100 w 1803400"/>
              <a:gd name="connsiteY8" fmla="*/ 317500 h 3365500"/>
              <a:gd name="connsiteX9" fmla="*/ 1092200 w 1803400"/>
              <a:gd name="connsiteY9" fmla="*/ 368300 h 3365500"/>
              <a:gd name="connsiteX10" fmla="*/ 1460500 w 1803400"/>
              <a:gd name="connsiteY10" fmla="*/ 520700 h 3365500"/>
              <a:gd name="connsiteX11" fmla="*/ 1549400 w 1803400"/>
              <a:gd name="connsiteY11" fmla="*/ 469900 h 3365500"/>
              <a:gd name="connsiteX12" fmla="*/ 1765300 w 1803400"/>
              <a:gd name="connsiteY12" fmla="*/ 571500 h 3365500"/>
              <a:gd name="connsiteX13" fmla="*/ 1803400 w 1803400"/>
              <a:gd name="connsiteY13" fmla="*/ 3136900 h 3365500"/>
              <a:gd name="connsiteX14" fmla="*/ 1714500 w 1803400"/>
              <a:gd name="connsiteY14" fmla="*/ 3149600 h 3365500"/>
              <a:gd name="connsiteX15" fmla="*/ 1714500 w 1803400"/>
              <a:gd name="connsiteY15" fmla="*/ 3314700 h 3365500"/>
              <a:gd name="connsiteX16" fmla="*/ 1562100 w 1803400"/>
              <a:gd name="connsiteY16" fmla="*/ 3365500 h 3365500"/>
              <a:gd name="connsiteX17" fmla="*/ 177800 w 1803400"/>
              <a:gd name="connsiteY17" fmla="*/ 2362200 h 3365500"/>
              <a:gd name="connsiteX18" fmla="*/ 0 w 1803400"/>
              <a:gd name="connsiteY18" fmla="*/ 254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3400" h="3365500">
                <a:moveTo>
                  <a:pt x="0" y="25400"/>
                </a:moveTo>
                <a:lnTo>
                  <a:pt x="177800" y="0"/>
                </a:lnTo>
                <a:lnTo>
                  <a:pt x="355600" y="101600"/>
                </a:lnTo>
                <a:lnTo>
                  <a:pt x="469900" y="38100"/>
                </a:lnTo>
                <a:lnTo>
                  <a:pt x="647700" y="139700"/>
                </a:lnTo>
                <a:lnTo>
                  <a:pt x="596900" y="165100"/>
                </a:lnTo>
                <a:lnTo>
                  <a:pt x="889000" y="292100"/>
                </a:lnTo>
                <a:lnTo>
                  <a:pt x="1003300" y="228600"/>
                </a:lnTo>
                <a:lnTo>
                  <a:pt x="1181100" y="317500"/>
                </a:lnTo>
                <a:lnTo>
                  <a:pt x="1092200" y="368300"/>
                </a:lnTo>
                <a:lnTo>
                  <a:pt x="1460500" y="520700"/>
                </a:lnTo>
                <a:lnTo>
                  <a:pt x="1549400" y="469900"/>
                </a:lnTo>
                <a:lnTo>
                  <a:pt x="1765300" y="571500"/>
                </a:lnTo>
                <a:lnTo>
                  <a:pt x="1803400" y="3136900"/>
                </a:lnTo>
                <a:lnTo>
                  <a:pt x="1714500" y="3149600"/>
                </a:lnTo>
                <a:lnTo>
                  <a:pt x="1714500" y="3314700"/>
                </a:lnTo>
                <a:lnTo>
                  <a:pt x="1562100" y="3365500"/>
                </a:lnTo>
                <a:lnTo>
                  <a:pt x="177800" y="2362200"/>
                </a:lnTo>
                <a:lnTo>
                  <a:pt x="0" y="25400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330700" y="1597128"/>
            <a:ext cx="1460500" cy="2268417"/>
          </a:xfrm>
          <a:custGeom>
            <a:avLst/>
            <a:gdLst>
              <a:gd name="connsiteX0" fmla="*/ 12700 w 1460500"/>
              <a:gd name="connsiteY0" fmla="*/ 203200 h 2616200"/>
              <a:gd name="connsiteX1" fmla="*/ 241300 w 1460500"/>
              <a:gd name="connsiteY1" fmla="*/ 165100 h 2616200"/>
              <a:gd name="connsiteX2" fmla="*/ 241300 w 1460500"/>
              <a:gd name="connsiteY2" fmla="*/ 63500 h 2616200"/>
              <a:gd name="connsiteX3" fmla="*/ 584200 w 1460500"/>
              <a:gd name="connsiteY3" fmla="*/ 25400 h 2616200"/>
              <a:gd name="connsiteX4" fmla="*/ 673100 w 1460500"/>
              <a:gd name="connsiteY4" fmla="*/ 63500 h 2616200"/>
              <a:gd name="connsiteX5" fmla="*/ 660400 w 1460500"/>
              <a:gd name="connsiteY5" fmla="*/ 520700 h 2616200"/>
              <a:gd name="connsiteX6" fmla="*/ 749300 w 1460500"/>
              <a:gd name="connsiteY6" fmla="*/ 571500 h 2616200"/>
              <a:gd name="connsiteX7" fmla="*/ 685800 w 1460500"/>
              <a:gd name="connsiteY7" fmla="*/ 622300 h 2616200"/>
              <a:gd name="connsiteX8" fmla="*/ 863600 w 1460500"/>
              <a:gd name="connsiteY8" fmla="*/ 698500 h 2616200"/>
              <a:gd name="connsiteX9" fmla="*/ 863600 w 1460500"/>
              <a:gd name="connsiteY9" fmla="*/ 88900 h 2616200"/>
              <a:gd name="connsiteX10" fmla="*/ 1244600 w 1460500"/>
              <a:gd name="connsiteY10" fmla="*/ 0 h 2616200"/>
              <a:gd name="connsiteX11" fmla="*/ 1422400 w 1460500"/>
              <a:gd name="connsiteY11" fmla="*/ 101600 h 2616200"/>
              <a:gd name="connsiteX12" fmla="*/ 1460500 w 1460500"/>
              <a:gd name="connsiteY12" fmla="*/ 2565400 h 2616200"/>
              <a:gd name="connsiteX13" fmla="*/ 1371600 w 1460500"/>
              <a:gd name="connsiteY13" fmla="*/ 2616200 h 2616200"/>
              <a:gd name="connsiteX14" fmla="*/ 1333500 w 1460500"/>
              <a:gd name="connsiteY14" fmla="*/ 812800 h 2616200"/>
              <a:gd name="connsiteX15" fmla="*/ 1104900 w 1460500"/>
              <a:gd name="connsiteY15" fmla="*/ 711200 h 2616200"/>
              <a:gd name="connsiteX16" fmla="*/ 1016000 w 1460500"/>
              <a:gd name="connsiteY16" fmla="*/ 762000 h 2616200"/>
              <a:gd name="connsiteX17" fmla="*/ 685800 w 1460500"/>
              <a:gd name="connsiteY17" fmla="*/ 635000 h 2616200"/>
              <a:gd name="connsiteX18" fmla="*/ 749300 w 1460500"/>
              <a:gd name="connsiteY18" fmla="*/ 584200 h 2616200"/>
              <a:gd name="connsiteX19" fmla="*/ 546100 w 1460500"/>
              <a:gd name="connsiteY19" fmla="*/ 482600 h 2616200"/>
              <a:gd name="connsiteX20" fmla="*/ 431800 w 1460500"/>
              <a:gd name="connsiteY20" fmla="*/ 520700 h 2616200"/>
              <a:gd name="connsiteX21" fmla="*/ 165100 w 1460500"/>
              <a:gd name="connsiteY21" fmla="*/ 431800 h 2616200"/>
              <a:gd name="connsiteX22" fmla="*/ 228600 w 1460500"/>
              <a:gd name="connsiteY22" fmla="*/ 406400 h 2616200"/>
              <a:gd name="connsiteX23" fmla="*/ 0 w 1460500"/>
              <a:gd name="connsiteY23" fmla="*/ 292100 h 2616200"/>
              <a:gd name="connsiteX24" fmla="*/ 12700 w 1460500"/>
              <a:gd name="connsiteY24" fmla="*/ 20320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60500" h="2616200">
                <a:moveTo>
                  <a:pt x="12700" y="203200"/>
                </a:moveTo>
                <a:lnTo>
                  <a:pt x="241300" y="165100"/>
                </a:lnTo>
                <a:lnTo>
                  <a:pt x="241300" y="63500"/>
                </a:lnTo>
                <a:lnTo>
                  <a:pt x="584200" y="25400"/>
                </a:lnTo>
                <a:lnTo>
                  <a:pt x="673100" y="63500"/>
                </a:lnTo>
                <a:lnTo>
                  <a:pt x="660400" y="520700"/>
                </a:lnTo>
                <a:lnTo>
                  <a:pt x="749300" y="571500"/>
                </a:lnTo>
                <a:lnTo>
                  <a:pt x="685800" y="622300"/>
                </a:lnTo>
                <a:lnTo>
                  <a:pt x="863600" y="698500"/>
                </a:lnTo>
                <a:lnTo>
                  <a:pt x="863600" y="88900"/>
                </a:lnTo>
                <a:lnTo>
                  <a:pt x="1244600" y="0"/>
                </a:lnTo>
                <a:lnTo>
                  <a:pt x="1422400" y="101600"/>
                </a:lnTo>
                <a:lnTo>
                  <a:pt x="1460500" y="2565400"/>
                </a:lnTo>
                <a:lnTo>
                  <a:pt x="1371600" y="2616200"/>
                </a:lnTo>
                <a:lnTo>
                  <a:pt x="1333500" y="812800"/>
                </a:lnTo>
                <a:lnTo>
                  <a:pt x="1104900" y="711200"/>
                </a:lnTo>
                <a:lnTo>
                  <a:pt x="1016000" y="762000"/>
                </a:lnTo>
                <a:lnTo>
                  <a:pt x="685800" y="635000"/>
                </a:lnTo>
                <a:lnTo>
                  <a:pt x="749300" y="584200"/>
                </a:lnTo>
                <a:lnTo>
                  <a:pt x="546100" y="482600"/>
                </a:lnTo>
                <a:lnTo>
                  <a:pt x="431800" y="520700"/>
                </a:lnTo>
                <a:lnTo>
                  <a:pt x="165100" y="431800"/>
                </a:lnTo>
                <a:lnTo>
                  <a:pt x="228600" y="406400"/>
                </a:lnTo>
                <a:lnTo>
                  <a:pt x="0" y="292100"/>
                </a:lnTo>
                <a:lnTo>
                  <a:pt x="12700" y="203200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007100" y="1839386"/>
            <a:ext cx="1333500" cy="2180323"/>
          </a:xfrm>
          <a:custGeom>
            <a:avLst/>
            <a:gdLst>
              <a:gd name="connsiteX0" fmla="*/ 190500 w 1333500"/>
              <a:gd name="connsiteY0" fmla="*/ 2463800 h 2514600"/>
              <a:gd name="connsiteX1" fmla="*/ 88900 w 1333500"/>
              <a:gd name="connsiteY1" fmla="*/ 2514600 h 2514600"/>
              <a:gd name="connsiteX2" fmla="*/ 0 w 1333500"/>
              <a:gd name="connsiteY2" fmla="*/ 2463800 h 2514600"/>
              <a:gd name="connsiteX3" fmla="*/ 12700 w 1333500"/>
              <a:gd name="connsiteY3" fmla="*/ 139700 h 2514600"/>
              <a:gd name="connsiteX4" fmla="*/ 101600 w 1333500"/>
              <a:gd name="connsiteY4" fmla="*/ 101600 h 2514600"/>
              <a:gd name="connsiteX5" fmla="*/ 88900 w 1333500"/>
              <a:gd name="connsiteY5" fmla="*/ 25400 h 2514600"/>
              <a:gd name="connsiteX6" fmla="*/ 266700 w 1333500"/>
              <a:gd name="connsiteY6" fmla="*/ 0 h 2514600"/>
              <a:gd name="connsiteX7" fmla="*/ 355600 w 1333500"/>
              <a:gd name="connsiteY7" fmla="*/ 38100 h 2514600"/>
              <a:gd name="connsiteX8" fmla="*/ 431800 w 1333500"/>
              <a:gd name="connsiteY8" fmla="*/ 0 h 2514600"/>
              <a:gd name="connsiteX9" fmla="*/ 609600 w 1333500"/>
              <a:gd name="connsiteY9" fmla="*/ 88900 h 2514600"/>
              <a:gd name="connsiteX10" fmla="*/ 596900 w 1333500"/>
              <a:gd name="connsiteY10" fmla="*/ 876300 h 2514600"/>
              <a:gd name="connsiteX11" fmla="*/ 685800 w 1333500"/>
              <a:gd name="connsiteY11" fmla="*/ 838200 h 2514600"/>
              <a:gd name="connsiteX12" fmla="*/ 698500 w 1333500"/>
              <a:gd name="connsiteY12" fmla="*/ 381000 h 2514600"/>
              <a:gd name="connsiteX13" fmla="*/ 800100 w 1333500"/>
              <a:gd name="connsiteY13" fmla="*/ 330200 h 2514600"/>
              <a:gd name="connsiteX14" fmla="*/ 762000 w 1333500"/>
              <a:gd name="connsiteY14" fmla="*/ 266700 h 2514600"/>
              <a:gd name="connsiteX15" fmla="*/ 914400 w 1333500"/>
              <a:gd name="connsiteY15" fmla="*/ 228600 h 2514600"/>
              <a:gd name="connsiteX16" fmla="*/ 1016000 w 1333500"/>
              <a:gd name="connsiteY16" fmla="*/ 254000 h 2514600"/>
              <a:gd name="connsiteX17" fmla="*/ 1079500 w 1333500"/>
              <a:gd name="connsiteY17" fmla="*/ 215900 h 2514600"/>
              <a:gd name="connsiteX18" fmla="*/ 1333500 w 1333500"/>
              <a:gd name="connsiteY18" fmla="*/ 304800 h 2514600"/>
              <a:gd name="connsiteX19" fmla="*/ 1295400 w 1333500"/>
              <a:gd name="connsiteY19" fmla="*/ 965200 h 2514600"/>
              <a:gd name="connsiteX20" fmla="*/ 939800 w 1333500"/>
              <a:gd name="connsiteY20" fmla="*/ 812800 h 2514600"/>
              <a:gd name="connsiteX21" fmla="*/ 241300 w 1333500"/>
              <a:gd name="connsiteY21" fmla="*/ 965200 h 2514600"/>
              <a:gd name="connsiteX22" fmla="*/ 190500 w 1333500"/>
              <a:gd name="connsiteY22" fmla="*/ 24638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33500" h="2514600">
                <a:moveTo>
                  <a:pt x="190500" y="2463800"/>
                </a:moveTo>
                <a:lnTo>
                  <a:pt x="88900" y="2514600"/>
                </a:lnTo>
                <a:lnTo>
                  <a:pt x="0" y="2463800"/>
                </a:lnTo>
                <a:cubicBezTo>
                  <a:pt x="4233" y="1689100"/>
                  <a:pt x="8467" y="914400"/>
                  <a:pt x="12700" y="139700"/>
                </a:cubicBezTo>
                <a:lnTo>
                  <a:pt x="101600" y="101600"/>
                </a:lnTo>
                <a:lnTo>
                  <a:pt x="88900" y="25400"/>
                </a:lnTo>
                <a:lnTo>
                  <a:pt x="266700" y="0"/>
                </a:lnTo>
                <a:lnTo>
                  <a:pt x="355600" y="38100"/>
                </a:lnTo>
                <a:lnTo>
                  <a:pt x="431800" y="0"/>
                </a:lnTo>
                <a:lnTo>
                  <a:pt x="609600" y="88900"/>
                </a:lnTo>
                <a:lnTo>
                  <a:pt x="596900" y="876300"/>
                </a:lnTo>
                <a:lnTo>
                  <a:pt x="685800" y="838200"/>
                </a:lnTo>
                <a:lnTo>
                  <a:pt x="698500" y="381000"/>
                </a:lnTo>
                <a:lnTo>
                  <a:pt x="800100" y="330200"/>
                </a:lnTo>
                <a:lnTo>
                  <a:pt x="762000" y="266700"/>
                </a:lnTo>
                <a:lnTo>
                  <a:pt x="914400" y="228600"/>
                </a:lnTo>
                <a:lnTo>
                  <a:pt x="1016000" y="254000"/>
                </a:lnTo>
                <a:lnTo>
                  <a:pt x="1079500" y="215900"/>
                </a:lnTo>
                <a:lnTo>
                  <a:pt x="1333500" y="304800"/>
                </a:lnTo>
                <a:lnTo>
                  <a:pt x="1295400" y="965200"/>
                </a:lnTo>
                <a:lnTo>
                  <a:pt x="939800" y="812800"/>
                </a:lnTo>
                <a:lnTo>
                  <a:pt x="241300" y="965200"/>
                </a:lnTo>
                <a:lnTo>
                  <a:pt x="190500" y="2463800"/>
                </a:lnTo>
                <a:close/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159501" y="2533125"/>
            <a:ext cx="1498600" cy="3468695"/>
          </a:xfrm>
          <a:custGeom>
            <a:avLst/>
            <a:gdLst>
              <a:gd name="connsiteX0" fmla="*/ 787400 w 1498600"/>
              <a:gd name="connsiteY0" fmla="*/ 0 h 4000500"/>
              <a:gd name="connsiteX1" fmla="*/ 76200 w 1498600"/>
              <a:gd name="connsiteY1" fmla="*/ 152400 h 4000500"/>
              <a:gd name="connsiteX2" fmla="*/ 12700 w 1498600"/>
              <a:gd name="connsiteY2" fmla="*/ 3111500 h 4000500"/>
              <a:gd name="connsiteX3" fmla="*/ 63500 w 1498600"/>
              <a:gd name="connsiteY3" fmla="*/ 3175000 h 4000500"/>
              <a:gd name="connsiteX4" fmla="*/ 63500 w 1498600"/>
              <a:gd name="connsiteY4" fmla="*/ 3238500 h 4000500"/>
              <a:gd name="connsiteX5" fmla="*/ 12700 w 1498600"/>
              <a:gd name="connsiteY5" fmla="*/ 3238500 h 4000500"/>
              <a:gd name="connsiteX6" fmla="*/ 0 w 1498600"/>
              <a:gd name="connsiteY6" fmla="*/ 3556000 h 4000500"/>
              <a:gd name="connsiteX7" fmla="*/ 698500 w 1498600"/>
              <a:gd name="connsiteY7" fmla="*/ 4000500 h 4000500"/>
              <a:gd name="connsiteX8" fmla="*/ 711200 w 1498600"/>
              <a:gd name="connsiteY8" fmla="*/ 3441700 h 4000500"/>
              <a:gd name="connsiteX9" fmla="*/ 1333500 w 1498600"/>
              <a:gd name="connsiteY9" fmla="*/ 3238500 h 4000500"/>
              <a:gd name="connsiteX10" fmla="*/ 1498600 w 1498600"/>
              <a:gd name="connsiteY10" fmla="*/ 254000 h 4000500"/>
              <a:gd name="connsiteX11" fmla="*/ 787400 w 1498600"/>
              <a:gd name="connsiteY11" fmla="*/ 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8600" h="4000500">
                <a:moveTo>
                  <a:pt x="787400" y="0"/>
                </a:moveTo>
                <a:lnTo>
                  <a:pt x="76200" y="152400"/>
                </a:lnTo>
                <a:lnTo>
                  <a:pt x="12700" y="3111500"/>
                </a:lnTo>
                <a:lnTo>
                  <a:pt x="63500" y="3175000"/>
                </a:lnTo>
                <a:lnTo>
                  <a:pt x="63500" y="3238500"/>
                </a:lnTo>
                <a:lnTo>
                  <a:pt x="12700" y="3238500"/>
                </a:lnTo>
                <a:lnTo>
                  <a:pt x="0" y="3556000"/>
                </a:lnTo>
                <a:lnTo>
                  <a:pt x="698500" y="4000500"/>
                </a:lnTo>
                <a:lnTo>
                  <a:pt x="711200" y="3441700"/>
                </a:lnTo>
                <a:lnTo>
                  <a:pt x="1333500" y="3238500"/>
                </a:lnTo>
                <a:lnTo>
                  <a:pt x="1498600" y="254000"/>
                </a:lnTo>
                <a:lnTo>
                  <a:pt x="787400" y="0"/>
                </a:lnTo>
                <a:close/>
              </a:path>
            </a:pathLst>
          </a:custGeom>
          <a:noFill/>
          <a:ln>
            <a:solidFill>
              <a:srgbClr val="377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225800" y="3491146"/>
            <a:ext cx="2959100" cy="1629736"/>
          </a:xfrm>
          <a:custGeom>
            <a:avLst/>
            <a:gdLst>
              <a:gd name="connsiteX0" fmla="*/ 0 w 2959100"/>
              <a:gd name="connsiteY0" fmla="*/ 0 h 1879600"/>
              <a:gd name="connsiteX1" fmla="*/ 406400 w 2959100"/>
              <a:gd name="connsiteY1" fmla="*/ 228600 h 1879600"/>
              <a:gd name="connsiteX2" fmla="*/ 495300 w 2959100"/>
              <a:gd name="connsiteY2" fmla="*/ 215900 h 1879600"/>
              <a:gd name="connsiteX3" fmla="*/ 546100 w 2959100"/>
              <a:gd name="connsiteY3" fmla="*/ 279400 h 1879600"/>
              <a:gd name="connsiteX4" fmla="*/ 774700 w 2959100"/>
              <a:gd name="connsiteY4" fmla="*/ 254000 h 1879600"/>
              <a:gd name="connsiteX5" fmla="*/ 812800 w 2959100"/>
              <a:gd name="connsiteY5" fmla="*/ 495300 h 1879600"/>
              <a:gd name="connsiteX6" fmla="*/ 2171700 w 2959100"/>
              <a:gd name="connsiteY6" fmla="*/ 1460500 h 1879600"/>
              <a:gd name="connsiteX7" fmla="*/ 2692400 w 2959100"/>
              <a:gd name="connsiteY7" fmla="*/ 1371600 h 1879600"/>
              <a:gd name="connsiteX8" fmla="*/ 2959100 w 2959100"/>
              <a:gd name="connsiteY8" fmla="*/ 1498600 h 1879600"/>
              <a:gd name="connsiteX9" fmla="*/ 2946400 w 2959100"/>
              <a:gd name="connsiteY9" fmla="*/ 1816100 h 1879600"/>
              <a:gd name="connsiteX10" fmla="*/ 2641600 w 2959100"/>
              <a:gd name="connsiteY10" fmla="*/ 1739900 h 1879600"/>
              <a:gd name="connsiteX11" fmla="*/ 2247900 w 2959100"/>
              <a:gd name="connsiteY11" fmla="*/ 1879600 h 1879600"/>
              <a:gd name="connsiteX12" fmla="*/ 838200 w 2959100"/>
              <a:gd name="connsiteY12" fmla="*/ 863600 h 1879600"/>
              <a:gd name="connsiteX13" fmla="*/ 812800 w 2959100"/>
              <a:gd name="connsiteY13" fmla="*/ 495300 h 1879600"/>
              <a:gd name="connsiteX14" fmla="*/ 495300 w 2959100"/>
              <a:gd name="connsiteY14" fmla="*/ 571500 h 1879600"/>
              <a:gd name="connsiteX15" fmla="*/ 0 w 2959100"/>
              <a:gd name="connsiteY15" fmla="*/ 190500 h 1879600"/>
              <a:gd name="connsiteX16" fmla="*/ 0 w 2959100"/>
              <a:gd name="connsiteY16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9100" h="1879600">
                <a:moveTo>
                  <a:pt x="0" y="0"/>
                </a:moveTo>
                <a:lnTo>
                  <a:pt x="406400" y="228600"/>
                </a:lnTo>
                <a:lnTo>
                  <a:pt x="495300" y="215900"/>
                </a:lnTo>
                <a:lnTo>
                  <a:pt x="546100" y="279400"/>
                </a:lnTo>
                <a:lnTo>
                  <a:pt x="774700" y="254000"/>
                </a:lnTo>
                <a:lnTo>
                  <a:pt x="812800" y="495300"/>
                </a:lnTo>
                <a:lnTo>
                  <a:pt x="2171700" y="1460500"/>
                </a:lnTo>
                <a:lnTo>
                  <a:pt x="2692400" y="1371600"/>
                </a:lnTo>
                <a:lnTo>
                  <a:pt x="2959100" y="1498600"/>
                </a:lnTo>
                <a:lnTo>
                  <a:pt x="2946400" y="1816100"/>
                </a:lnTo>
                <a:lnTo>
                  <a:pt x="2641600" y="1739900"/>
                </a:lnTo>
                <a:lnTo>
                  <a:pt x="2247900" y="1879600"/>
                </a:lnTo>
                <a:lnTo>
                  <a:pt x="838200" y="863600"/>
                </a:lnTo>
                <a:lnTo>
                  <a:pt x="812800" y="495300"/>
                </a:lnTo>
                <a:lnTo>
                  <a:pt x="495300" y="571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870701" y="4581307"/>
            <a:ext cx="2565400" cy="1695807"/>
          </a:xfrm>
          <a:custGeom>
            <a:avLst/>
            <a:gdLst>
              <a:gd name="connsiteX0" fmla="*/ 685800 w 2565400"/>
              <a:gd name="connsiteY0" fmla="*/ 177800 h 1955800"/>
              <a:gd name="connsiteX1" fmla="*/ 685800 w 2565400"/>
              <a:gd name="connsiteY1" fmla="*/ 177800 h 1955800"/>
              <a:gd name="connsiteX2" fmla="*/ 825500 w 2565400"/>
              <a:gd name="connsiteY2" fmla="*/ 114300 h 1955800"/>
              <a:gd name="connsiteX3" fmla="*/ 1143000 w 2565400"/>
              <a:gd name="connsiteY3" fmla="*/ 0 h 1955800"/>
              <a:gd name="connsiteX4" fmla="*/ 2565400 w 2565400"/>
              <a:gd name="connsiteY4" fmla="*/ 762000 h 1955800"/>
              <a:gd name="connsiteX5" fmla="*/ 2425700 w 2565400"/>
              <a:gd name="connsiteY5" fmla="*/ 1409700 h 1955800"/>
              <a:gd name="connsiteX6" fmla="*/ 2082800 w 2565400"/>
              <a:gd name="connsiteY6" fmla="*/ 1485900 h 1955800"/>
              <a:gd name="connsiteX7" fmla="*/ 1663700 w 2565400"/>
              <a:gd name="connsiteY7" fmla="*/ 1511300 h 1955800"/>
              <a:gd name="connsiteX8" fmla="*/ 1536700 w 2565400"/>
              <a:gd name="connsiteY8" fmla="*/ 1435100 h 1955800"/>
              <a:gd name="connsiteX9" fmla="*/ 812800 w 2565400"/>
              <a:gd name="connsiteY9" fmla="*/ 1600200 h 1955800"/>
              <a:gd name="connsiteX10" fmla="*/ 584200 w 2565400"/>
              <a:gd name="connsiteY10" fmla="*/ 1955800 h 1955800"/>
              <a:gd name="connsiteX11" fmla="*/ 330200 w 2565400"/>
              <a:gd name="connsiteY11" fmla="*/ 1943100 h 1955800"/>
              <a:gd name="connsiteX12" fmla="*/ 0 w 2565400"/>
              <a:gd name="connsiteY12" fmla="*/ 1638300 h 1955800"/>
              <a:gd name="connsiteX13" fmla="*/ 38100 w 2565400"/>
              <a:gd name="connsiteY13" fmla="*/ 1092200 h 1955800"/>
              <a:gd name="connsiteX14" fmla="*/ 673100 w 2565400"/>
              <a:gd name="connsiteY14" fmla="*/ 889000 h 1955800"/>
              <a:gd name="connsiteX15" fmla="*/ 685800 w 2565400"/>
              <a:gd name="connsiteY15" fmla="*/ 177800 h 195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5400" h="1955800">
                <a:moveTo>
                  <a:pt x="685800" y="177800"/>
                </a:moveTo>
                <a:lnTo>
                  <a:pt x="685800" y="177800"/>
                </a:lnTo>
                <a:cubicBezTo>
                  <a:pt x="808750" y="123155"/>
                  <a:pt x="762808" y="145646"/>
                  <a:pt x="825500" y="114300"/>
                </a:cubicBezTo>
                <a:lnTo>
                  <a:pt x="1143000" y="0"/>
                </a:lnTo>
                <a:lnTo>
                  <a:pt x="2565400" y="762000"/>
                </a:lnTo>
                <a:lnTo>
                  <a:pt x="2425700" y="1409700"/>
                </a:lnTo>
                <a:lnTo>
                  <a:pt x="2082800" y="1485900"/>
                </a:lnTo>
                <a:lnTo>
                  <a:pt x="1663700" y="1511300"/>
                </a:lnTo>
                <a:lnTo>
                  <a:pt x="1536700" y="1435100"/>
                </a:lnTo>
                <a:lnTo>
                  <a:pt x="812800" y="1600200"/>
                </a:lnTo>
                <a:lnTo>
                  <a:pt x="584200" y="1955800"/>
                </a:lnTo>
                <a:lnTo>
                  <a:pt x="330200" y="1943100"/>
                </a:lnTo>
                <a:lnTo>
                  <a:pt x="0" y="1638300"/>
                </a:lnTo>
                <a:lnTo>
                  <a:pt x="38100" y="1092200"/>
                </a:lnTo>
                <a:lnTo>
                  <a:pt x="673100" y="889000"/>
                </a:lnTo>
                <a:lnTo>
                  <a:pt x="685800" y="177800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001405" y="1376202"/>
            <a:ext cx="902811" cy="789595"/>
            <a:chOff x="3001405" y="532602"/>
            <a:chExt cx="902811" cy="910652"/>
          </a:xfrm>
        </p:grpSpPr>
        <p:grpSp>
          <p:nvGrpSpPr>
            <p:cNvPr id="32" name="组合 31"/>
            <p:cNvGrpSpPr/>
            <p:nvPr/>
          </p:nvGrpSpPr>
          <p:grpSpPr>
            <a:xfrm>
              <a:off x="3400423" y="855654"/>
              <a:ext cx="104776" cy="587600"/>
              <a:chOff x="3336923" y="512754"/>
              <a:chExt cx="104776" cy="58760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3390900" y="512754"/>
                <a:ext cx="0" cy="5095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/>
              <p:nvPr/>
            </p:nvSpPr>
            <p:spPr>
              <a:xfrm flipH="1" flipV="1">
                <a:off x="3336923" y="1022349"/>
                <a:ext cx="104776" cy="780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3001405" y="53260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住宅一期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04289" y="1175042"/>
            <a:ext cx="902811" cy="789595"/>
            <a:chOff x="3001405" y="532602"/>
            <a:chExt cx="902811" cy="910652"/>
          </a:xfrm>
        </p:grpSpPr>
        <p:grpSp>
          <p:nvGrpSpPr>
            <p:cNvPr id="28" name="组合 27"/>
            <p:cNvGrpSpPr/>
            <p:nvPr/>
          </p:nvGrpSpPr>
          <p:grpSpPr>
            <a:xfrm>
              <a:off x="3400423" y="855654"/>
              <a:ext cx="104776" cy="587600"/>
              <a:chOff x="3336923" y="512754"/>
              <a:chExt cx="104776" cy="5876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3390900" y="512754"/>
                <a:ext cx="0" cy="5095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 flipH="1" flipV="1">
                <a:off x="3336923" y="1022349"/>
                <a:ext cx="104776" cy="780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01405" y="53260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住宅二期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29501" y="1724613"/>
            <a:ext cx="104776" cy="1236586"/>
            <a:chOff x="3336923" y="-325820"/>
            <a:chExt cx="104776" cy="1426174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390900" y="-325820"/>
              <a:ext cx="0" cy="13481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 flipH="1" flipV="1">
              <a:off x="3336923" y="1022349"/>
              <a:ext cx="104776" cy="78005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 rot="20499980">
            <a:off x="3060107" y="5096955"/>
            <a:ext cx="1620957" cy="293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大仟里旗舰商业</a:t>
            </a:r>
          </a:p>
        </p:txBody>
      </p:sp>
      <p:sp>
        <p:nvSpPr>
          <p:cNvPr id="22" name="椭圆 21"/>
          <p:cNvSpPr/>
          <p:nvPr/>
        </p:nvSpPr>
        <p:spPr>
          <a:xfrm flipH="1" flipV="1">
            <a:off x="4098923" y="5401680"/>
            <a:ext cx="104776" cy="6763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4330700" y="5243729"/>
            <a:ext cx="1172607" cy="339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5189" y="5440568"/>
            <a:ext cx="185511" cy="142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534066" y="1376202"/>
            <a:ext cx="2563808" cy="473396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2654" y="217388"/>
            <a:ext cx="12190408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6"/>
          <p:cNvSpPr txBox="1"/>
          <p:nvPr/>
        </p:nvSpPr>
        <p:spPr>
          <a:xfrm>
            <a:off x="539171" y="241628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项目简介</a:t>
            </a:r>
          </a:p>
        </p:txBody>
      </p:sp>
      <p:sp>
        <p:nvSpPr>
          <p:cNvPr id="38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08878" y="1623891"/>
            <a:ext cx="2814184" cy="4308872"/>
          </a:xfrm>
          <a:prstGeom prst="rect">
            <a:avLst/>
          </a:prstGeom>
          <a:noFill/>
          <a:ln>
            <a:noFill/>
          </a:ln>
          <a:effectLst>
            <a:outerShdw blurRad="508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altLang="zh-CN" sz="18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宏发前城</a:t>
            </a:r>
            <a:endParaRPr lang="en-US" altLang="zh-CN" sz="16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万㎡新生代综合体</a:t>
            </a:r>
            <a:endParaRPr lang="en-US" altLang="zh-CN" sz="16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建面约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栋天际阔宅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建面约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大仟里旗舰商业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建面约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高端甲级写字楼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FFFF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成就商务巅峰华章</a:t>
            </a:r>
            <a:endParaRPr lang="en-US" altLang="zh-CN" sz="16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rgbClr val="FFFF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10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24" y="145316"/>
            <a:ext cx="12098803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706640" y="261435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区域配套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24" y="825017"/>
            <a:ext cx="2923838" cy="5745461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586" y="3919386"/>
            <a:ext cx="2605714" cy="286232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政府机构：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宝安区政府、审计局、出入境管理局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公共设施：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宝安体育中心、华侨城欢乐港湾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商场：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大仟里、壹方城、天虹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人文设施：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宝安图书馆、少年宫、博物馆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酒店：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JW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华侨城万豪酒店、瑞吉酒店（规划中）、艾美酒店（规划中）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7" y="1120554"/>
            <a:ext cx="2605714" cy="209288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醇熟市政休闲配套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聚合宝安区政府、宝安区统计局、审计局、税务局等区域级市政配套，以及欢乐港湾、宝安体育馆、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JW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华侨城万豪酒店等文旅休闲配套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/>
          <a:stretch/>
        </p:blipFill>
        <p:spPr bwMode="auto">
          <a:xfrm>
            <a:off x="2922030" y="793810"/>
            <a:ext cx="9266981" cy="5803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85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5780"/>
            <a:ext cx="12190412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便捷交通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847135"/>
            <a:ext cx="6014076" cy="578210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586" y="3919386"/>
            <a:ext cx="5495749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地铁：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号线（规划中）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港口：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大铲港、蛇口港、妈湾港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干道：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沿江高速、广深高速、宝安大道、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国道、海滨大道（在建中）、妈湾跨海通道（在建中）、深中通道（在建中）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机场：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宝安国际机场、香港国际机场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公交：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首末站，多达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条线路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587" y="1092200"/>
            <a:ext cx="534891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双线地铁口上盖，多维交通体系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号线（运营中）、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号线（规划中）坪洲站双地铁物业，机场与前海便捷通达，“海、陆、空、轨、公交”集结，多维立体交通，构建高效商务生活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 r="19793"/>
          <a:stretch/>
        </p:blipFill>
        <p:spPr bwMode="auto">
          <a:xfrm>
            <a:off x="5671335" y="824611"/>
            <a:ext cx="6519078" cy="5797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48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81" y="176329"/>
            <a:ext cx="12093431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商业配套</a:t>
            </a:r>
          </a:p>
        </p:txBody>
      </p:sp>
      <p:sp>
        <p:nvSpPr>
          <p:cNvPr id="5" name="矩形 4"/>
          <p:cNvSpPr/>
          <p:nvPr/>
        </p:nvSpPr>
        <p:spPr>
          <a:xfrm>
            <a:off x="31313" y="838200"/>
            <a:ext cx="4004362" cy="5754986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074" y="1092200"/>
            <a:ext cx="3899526" cy="176971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自带约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万㎡大仟里旗舰商业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已引进超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个品牌商家，招商率已完成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，生活商超、高端餐饮、快捷餐饮、商务休闲等一应俱全，大仟里是片区规模最大的体验式生活购物中心之一，预计于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日开业</a:t>
            </a:r>
          </a:p>
        </p:txBody>
      </p:sp>
      <p:pic>
        <p:nvPicPr>
          <p:cNvPr id="3075" name="Picture 3" descr="F:\宏发前城\基础资料\效果图\322ce02e4a27f2ad18adc119b5302f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36" y="838200"/>
            <a:ext cx="8080376" cy="3796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宏发前城\基础资料\效果图\eef555b18c3333fe5e95843b6e2b90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929530"/>
            <a:ext cx="2628902" cy="14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宏发前城\基础资料\效果图\ebd121b66901d488742085ddd51c5d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226936"/>
            <a:ext cx="2628902" cy="14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4306079" y="4929530"/>
            <a:ext cx="7613649" cy="1584134"/>
            <a:chOff x="4178301" y="4891183"/>
            <a:chExt cx="7757205" cy="1754291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28"/>
            <a:stretch/>
          </p:blipFill>
          <p:spPr bwMode="auto">
            <a:xfrm>
              <a:off x="4178301" y="4929530"/>
              <a:ext cx="1155700" cy="733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 descr="https://timgsa.baidu.com/timg?image&amp;quality=80&amp;size=b9999_10000&amp;sec=1565861418569&amp;di=543e98ac32fed8a19899e8664dc33f24&amp;imgtype=0&amp;src=http%3A%2F%2Fpic.rmb.bdstatic.com%2F4f5a25ca627b2ff13c97f500888bece3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6" t="19188" r="13757" b="22120"/>
            <a:stretch/>
          </p:blipFill>
          <p:spPr bwMode="auto">
            <a:xfrm>
              <a:off x="5545330" y="5061340"/>
              <a:ext cx="1823463" cy="5526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1576" y="5061340"/>
              <a:ext cx="1746250" cy="548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25" y="5095001"/>
              <a:ext cx="1092200" cy="481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1670" y="4891183"/>
              <a:ext cx="938439" cy="729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817" y="5867400"/>
              <a:ext cx="1032668" cy="77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742" y="5782371"/>
              <a:ext cx="867185" cy="863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493" y="5782370"/>
              <a:ext cx="863103" cy="86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352" y="5782371"/>
              <a:ext cx="863103" cy="86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495" y="5782369"/>
              <a:ext cx="974661" cy="86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946946" y="5817493"/>
              <a:ext cx="864592" cy="827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7" name="Picture 15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1670" y="5883273"/>
              <a:ext cx="1013836" cy="696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53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11138"/>
            <a:ext cx="11981832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商务封面</a:t>
            </a:r>
          </a:p>
        </p:txBody>
      </p:sp>
      <p:sp>
        <p:nvSpPr>
          <p:cNvPr id="14" name="矩形 13"/>
          <p:cNvSpPr/>
          <p:nvPr/>
        </p:nvSpPr>
        <p:spPr>
          <a:xfrm>
            <a:off x="-12700" y="211138"/>
            <a:ext cx="155577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8580" y="838200"/>
            <a:ext cx="11775114" cy="101471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63" y="1852910"/>
            <a:ext cx="11164187" cy="463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0501" y="838200"/>
            <a:ext cx="11775113" cy="1123384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188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米屹立于宝安大道，区域甲级标杆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宝安大道作为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深南大道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西线，成为连接广深港的经济黄金走廊，挑起前海、大空港、海洋新城核心发展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三大区域。本项目以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米超高天际线，屹立于宝安大道，刷新区域商务新高度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2" descr="D:\宏发\项目资料\1前城\效果图\微信图片_201904171128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60"/>
          <a:stretch/>
        </p:blipFill>
        <p:spPr bwMode="auto">
          <a:xfrm>
            <a:off x="7643949" y="1696785"/>
            <a:ext cx="4364866" cy="4840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821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9032"/>
            <a:ext cx="12026899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绝佳形象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0" y="819754"/>
            <a:ext cx="6579226" cy="2434956"/>
            <a:chOff x="-13326" y="942543"/>
            <a:chExt cx="6579226" cy="2434956"/>
          </a:xfrm>
        </p:grpSpPr>
        <p:sp>
          <p:nvSpPr>
            <p:cNvPr id="5" name="矩形 4"/>
            <p:cNvSpPr/>
            <p:nvPr/>
          </p:nvSpPr>
          <p:spPr>
            <a:xfrm>
              <a:off x="-13326" y="942543"/>
              <a:ext cx="6579226" cy="2434956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2877" y="1092200"/>
              <a:ext cx="5038723" cy="18312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u"/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大堂面积约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750㎡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、层高约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18m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大尺度恢弘空间一气呵成，为企业营造高端第一形象</a:t>
              </a: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电梯：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部通力电梯，最高速达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6m/s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，单梯服务面积约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3547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，畅享安全高效商务</a:t>
              </a: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物业管理：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世邦魏理仕顾问，宏发物业，以专业铸就品质；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39004" y="4009609"/>
            <a:ext cx="7753055" cy="2687154"/>
            <a:chOff x="1711154" y="2027363"/>
            <a:chExt cx="8004513" cy="2907004"/>
          </a:xfrm>
        </p:grpSpPr>
        <p:sp>
          <p:nvSpPr>
            <p:cNvPr id="16" name="矩形 15"/>
            <p:cNvSpPr/>
            <p:nvPr/>
          </p:nvSpPr>
          <p:spPr>
            <a:xfrm>
              <a:off x="1711154" y="2027363"/>
              <a:ext cx="7008051" cy="2907004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61679" y="2356616"/>
              <a:ext cx="7853988" cy="24472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u"/>
              </a:pP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玻璃幕墙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南玻双银中空钢化</a:t>
              </a:r>
              <a:r>
                <a:rPr lang="en-US" altLang="zh-CN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LOW-E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玻璃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与全国地标性建筑同品牌，以隔音、节能特点为企业带来超凡体验</a:t>
              </a:r>
              <a:endPara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节能：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有效隔绝太阳热量，防紫外线、红外线，隔热，隔音降低空调能耗；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厚度：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10+12+8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（标准层）的玻璃幕墙厚度，更好隔绝热量；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高透光率：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色彩的保真度更高；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强识别度：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灰、蓝双色玻璃幕墙，有效减少光污染。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81599" y="816440"/>
            <a:ext cx="6845300" cy="3180182"/>
            <a:chOff x="-22224" y="2977449"/>
            <a:chExt cx="8518524" cy="37091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rcRect t="31685" b="3545"/>
            <a:stretch>
              <a:fillRect/>
            </a:stretch>
          </p:blipFill>
          <p:spPr>
            <a:xfrm>
              <a:off x="49212" y="2977449"/>
              <a:ext cx="8447088" cy="3709101"/>
            </a:xfrm>
            <a:prstGeom prst="rect">
              <a:avLst/>
            </a:prstGeom>
          </p:spPr>
        </p:pic>
        <p:sp>
          <p:nvSpPr>
            <p:cNvPr id="18" name="TextBox 1"/>
            <p:cNvSpPr txBox="1"/>
            <p:nvPr/>
          </p:nvSpPr>
          <p:spPr>
            <a:xfrm>
              <a:off x="-22224" y="6326385"/>
              <a:ext cx="909637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效果图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27002" y="3346937"/>
            <a:ext cx="5366006" cy="3369901"/>
            <a:chOff x="8381998" y="942543"/>
            <a:chExt cx="3808414" cy="359156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299" y="942543"/>
              <a:ext cx="3694113" cy="3591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"/>
            <p:cNvSpPr txBox="1"/>
            <p:nvPr/>
          </p:nvSpPr>
          <p:spPr>
            <a:xfrm>
              <a:off x="8381998" y="4182344"/>
              <a:ext cx="909637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效果图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46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07946"/>
            <a:ext cx="12190412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舒适格局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835008"/>
            <a:ext cx="12190412" cy="106551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5817" y="1155807"/>
            <a:ext cx="12203112" cy="499624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阔绰空间：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4.2m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层高、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3.15m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净高、最大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15m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柱距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88" r="1310"/>
          <a:stretch/>
        </p:blipFill>
        <p:spPr>
          <a:xfrm>
            <a:off x="-1" y="1966945"/>
            <a:ext cx="12190411" cy="4597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9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6520"/>
            <a:ext cx="12190413" cy="627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6"/>
          <p:cNvSpPr txBox="1"/>
          <p:nvPr/>
        </p:nvSpPr>
        <p:spPr>
          <a:xfrm>
            <a:off x="393699" y="245361"/>
            <a:ext cx="23876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顶级硬件</a:t>
            </a:r>
          </a:p>
        </p:txBody>
      </p:sp>
      <p:sp>
        <p:nvSpPr>
          <p:cNvPr id="12" name="AutoShape 8" descr="data:image/jpeg;base64,/9j/4AAQSkZJRgABAQEASABIAAD/2wBDAAgGBgcGBQgHBwcJCQgKDBQNDAsLDBkSEw8UHRofHh0aHBwgJC4nICIsIxwcKDcpLDAxNDQ0Hyc5PTgyPC4zNDL/2wBDAQkJCQwLDBgNDRgyIRwhMjIyMjIyMjIyMjIyMjIyMjIyMjIyMjIyMjIyMjIyMjIyMjIyMjIyMjIyMjIyMjIyMjL/wAARCAH0AfQDAREAAhEBAxEB/8QAHAABAAIDAQEBAAAAAAAAAAAAAAEHBQYIAgQD/8QAURAAAgECAgQICAoHBQgCAwAAAAECAwQFEQYHITESNkFRcXSBshMyYXORscHRFBUXIjM0NVKToRYjQlRVcsJTYoKU8CQlJkNEkqLhhPFjZIP/xAAbAQEAAQUBAAAAAAAAAAAAAAAABQECBAYHA//EAD0RAQABAgIECwYGAwEAAgMAAAABAgMEEQYxcYEFEiEyMzRBUZGxwRMUYXKh0RYiNYLh8EJSUyMVYiRD8f/aAAwDAQACEQMRAD8A0Yg3ZAAAAAAAAAAAAAAAAAAAAAAAAAAAAAAAAAAAAAAAAAAAAAAAAAAAAAAAAAAAAAAAAAAAAAAAAFwFoAAAAAAAAAAAAAAAAAAAAAAAAAAAAAAAAAAAAAAAAAAAAAAAAAAAAAAAAAAAAAAAAAAAAAAAC4C0AAAAAAAAAAAAAAAAAAAAAAAAAAAAAAAAAAAAAAAAAAAAAAAAAAAAAAAAAAAAAAAAAAAAAAABcBaAAAAAAAAAAAAAAAAAAAAAAAAAAAAAAAAAAAAAAAAAAAAAAAAAAAAAAAAAAAAAAAAAAAAAAAAuAtAAAAAAAAAAAAAAAAAAAAAAAAAAAAAAAAAAAAAAAAAAAAAAAAAAAAAAAAAAAAAAAAAAAAAAAAXAWgAAAAAAAAAAAAAAAAAAAAAAAAAAAAAAAAAAAAAAAAAAAAAAAAAAAAAAAAAAAAAAAAAAAAAAALgLQAAAAAAAAAAAAAAAAAAAAAAAAAAAAAAAAAAAAAAAAAAAAAAAAAAAAAAAAAAAAAAAAAAAAAAAFwFoAAAAAAAVAoAAAAKgUAAAAZgAAAAVAoAAAVAoAAAAKgUAAAAFQKAAAFQKAAAAAGe0BmgAAAVAoAAAAAAAAAAAAAAuAtAAAAAAFR9OHWjxDEbezU1B16saak1nk28sykRNU5PK/d9jaquZZ8WJnwWT8il288saofgS95l+5z/s1b8WW/8AlPj/AAfIpefxq3/Al7x7nV3n4st/8p8f4PkUvP41b/gS949znvPxZb/5T4/w+PFdUd1heE3d/LFqFWNtRlVcI0ZJySWeWeZbXhJppmrPU9sNpNRfvU2otzHGmI196ucssjGjlhs8AVABUOfPdkUmZJWVY6nrq+sLe6ji9CCrUoVOC6Mnlwknz+UyowczGebVLmlNFu5VRNueSZjXHZydz6PkUvP41b/gS95X3OrvWfiy3/ynx/g+RS8/jVv+BL3j3OrvPxZb/wCU+P8AB8it2trxq3/Al7x7lV3/AEUnS23EZ+ynx/hWFel4CvUp558CbjmvIzD+DbLdXGpip4KrwAA5QS3fRbVvX0owZYjSxGlbp1JQ4EqTlu5c0/Ke9rDzcp40S1/hLh6nA3/Y1UTPJnr79zN/Ipefxq3/AAJe89Pc6u9g/iy3/wAp8f4PkUvP41b/AIEvePc6u8/Flv8A5T4/wfIpd/xq3/Al7x7nV3/Q/Flv/lPj/DStK9F7jRXEoWlarGtGpTVSFWMck1uay8jMe7aqtVcWU5wZwlRj7U3KYymJymM9TBFiSAABgbPofoZV0uqXkKV5TtnbKDfDg5cLhZrkfk/M9LVr2szy5ZIjhThWOD4pmqnjcbPty1ZfdtfyKXn8at/wJe89/c6u9Efiy3/ynx/g+RS8/jVv+BL3j3OrvPxZb/5T4/wfIpefxq3/AAJe8e51d5+LLf8Aynx/hqmmGhlXRGrZwq3lO5dypv5kHHg8HJcr8v5Hhds+ymOXPNL8F8LRwhFU008Xi5dsTrzawjzS4AAAAI2cLaUqnIWfR1NXVejTqLGKC4cFLLwEtmaz5zM9zq72pVaV0U1THsp8f4fp8il5/Grf8CXvHudXep+LLf8Aynx/g+RS8/jVv+BL3j3OrvPxZb/5T4/wh6lbtJv46t9n/wCCXvHudXf9JVjSy3/ynx/hVrWUsuZ5GG22JzSVAAAAAAAAAAAAAuAtAAAAAAAZPRrjRhXW6XeRdR0lO1iY/ql35Z8nUcUsu0mYcmesioZAYXS/ZobjPUqvdZ5Xujq2M7gzrtr5o83MLe0h4dWCoACohbyypV1Po+v+HsN6pS7iJyjmw5BiOmr2z5slkXPEyAhrYByhf/X7nzsu8yDnnS6/Y6KnZD5w9QABD3lKhfmqJL9CY7P+pqewk8H0e+XO9Jevftj1b7kZTXzIABoWs3R/460ZncUot3NjnWhks+FH9pejb2GNircVUZxrj+ym9H8d7riopqn8tXJPw7p8de1QrWXp3EXDpKCoAQwLY1J7brGf5KPrkZmC/wAtzT9LI/JZ2z5QuHIkGlmQDICntdn1rB/N1vXEj8drp3t00S5l7bHlKp0YbcEgAAACOV9Akl1fhyXxdbbP+TDuomqNTj93pKts+b6si55mQHif0cuhhWNbkt+PLt9ZB9rsVOqEBUAAAAAAAAAAAALgLQAAAAAAGT0a40YV1ul3kVp58bWJj+qXflnydSLd2k3Dk0JAAYXS/ibjXUqvdZ53ujq2M7gzrtr5o83MHKQ0OrJKgAKiFvLKlY1up9H+L2G9UpdxE3RzYcgxHTV7Z82SL3iAQ9wHJ9/9oXPnZ95kHPOdfs9HTsh+AeoAAh7ylRK/dUXEmPWansJPB9HvlzvSbr/7Y9W+GU18AAeKkYzpSjJJxkmmmtjQM8uVzTppgX6PaTXdlGOVBy8LQ83Lal2bV2ENeo4lyY7HUeCMZ73hKbtU/m1Ttj+572ALUmFBDAtfUl9axn+Sj65mZgv8tzT9LeZZ2z5QuIkGlgACntdn1rB/N1vXAj8drp3t00S5l3bHqqdGG3BIAAAAjlfQJHV+HfZ1t5mHdRNUanH7vSVbZfUXPMA8VPo5dDCsa3Jb8eXb6yD7XYqdUICoAAAAAAAAAAAAXAWgAAAAAAMno1xowrrdLvIrTz42sTH9Uu/LPk6kW7tJuHJoSAAwul/E3GupVe6zzvdHVsZ3BnXbXzR5uYOUhodWSVAAVELeWVKxrdT6P8XsN6pS7iJujmw5BiOmr2z5skXvEAh7gOT7/wC0Lnzs+8yDnnOv2ejp2Q/APUAAQ95SolfuqLiTHrNT2Eng+j3y53pN1/8AbHq3wymvgACHtTyArrW1o9LENH44nRpp17F/Oy3uk9/oeT9JiYu3xqON3Nj0bxvsMTNmrm1+f86lGvZ27iOh0ECqGFFr6kvrWM/yUfXMzMF/luafpbzLO2fKFxEg0s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AAA/K5owuLedGrFSp1E4yi1mmnsaKTq5VaappqiqnXDmLSXBamAY/dYdUzypzbpyf7UH4r9BDXLfs6ppdW4OxdOLw1N6O3Xt7WJKM1DKC19SX1rGf5KPrmZmC/y3NP0t5lnbPlC4iQaWAAKe12fWsH83W9cCPx2une3TRLmXdseqp0YbcEgAAACOV9AkdX4d9nW3mYd1E1Rqcfu9JVtl9Rc8wDxU+jl0MKxrclvx5dvrIPtdip1QgKgAAAAAAAAAAABcBaAAAAAAAyejXGjCut0u8itPPjaxMf1S78s+TqRbu0m4cmhIADC6X8Tca6lV7rPO90dWxncGddtfNHm5g5SGh1ZJUABUQt5ZUrGt1Po/xew3qlLuIm6ObDkGI6avbPmyRe8QCHuA5Pv/ALQufOz7zIOec6/Z6OnZD8A9QABD3lKiV+6ouJMes1PYSeD6PfLnek3X/wBserfDKa+AAAESSksmBV+uDR34Th9tjVCLc7X9XXy5YN7H2P1mFjLedMVx2eTadGcd7O7VhqtVXLG2NfjHkph7HkYEN7QwLX1JfWsZ/ko+uZmYL/Lc0/S3mWds+ULiJBpYAAp7XZ9awfzdb1wI/Ha6d7dNEuZd2x6qnRhtwSAAAAI5X0CR1fh32dbeZh3UTVGpx+70lW2X1FzzAPFT6OXQwrGtyW/Hl2+sg+12KnVCAqAAAAAAAAAAAAFwFoAAAAAADJ6NcaMK63S7yK08+NrEx/VLvyz5OpFu7SbhyaEgAMLpfxNxrqVXus873R1bGdwZ12180ebmDlIaHVklQAFRC3llSsa3U+j/ABew3qlLuIm6ObDkGI6avbPmyRe8QCHuA5Pv/tC587PvMg55zr9no6dkPwD1AAEPeUqJX7qi4kx6zU9hJ4Po98ud6Tdf/bHq3wymvgAAAA+PE7OliFhXs68VKjXpypzTXI1kW1UxVGUvS1dqtXKblGuJzhzBjOGVsGxi6w6v9JQqOGeWXCXI+1ZMh66Joqmmex1fB4mjFWKb9GqqM9nfG6XwvcWsla+pL61jP8lH1zMzBf5bmn6W8yztnyhcRINLAAFPa7PrWD+breuBH47XTvbpolzLu2PVU6MNuCQAAABHK+gSOr8O+zrbzMO6iao1OP3ekq2y+oueYB4qfRy6GFY1uS348u31kH2uxU6oQFQAAAAAAAAAAAAuAtAAAAAAAZPRrjRhXW6XeRWnnxtYmP6pd+WfJ1It3aTcOTQkABhdL+JuNdSq91nne6OrYzuDOu2vmjzcwcpDQ6skqAAqIW8sqVjW6n0f4vYb1Sl3ETdHNhyDEdNXtnzZIveIBD3Acn3/ANoXPnZ95kHPOdfs9HTsh+AeoAAh7ylRK/dUXEmPWansJPB9HvlzvSbr/wC2PVvhlNfAAAAB5ks+QCo9cOAKMrfHaMdryoXGXbwH60YOMt6q24aL43lqwte2PWPXxVK97MGG6LW1JfWsZ/ko+uZmYL/Lc0/S3mWds+ULiJBpYAAp7XZ9awfzdb1wI/Ha6d7dNEuZd2x6qnRhtwSAAAAI5X0CR1fh32dbeZh3UTVGpx+70lW2X1FzzAPFT6OXQwrGtyW/Hl2+sg+12KnVCAqAAAAAAAAAAAAFwFoAAAAAADJ6NcaMK63S7yK08+NrEx/VLvyz5OpFu7SbhyaEgAMLpfxNxrqVXus873R1bGdwZ12180ebmDlIaHVklQAFRC3llSsa3U+j/F7DeqUu4ibo5sOQYjpq9s+bJF7xAIe4Dk+/+0Lnzs+8yDnnOv2ejp2Q/APUAAQ95SolfuqLiTHrNT2Eng+j3y53pN1/9serfDKa+AAPKmm8gPQADG45hlDGMKurC4jnSr03F+R8j6U8mW10RXTNMvbDYirDXqb1Gunl+/jDmG+sq2H39xZ11watCbhNeVPIhZpmmZiex1mxdpu26a6NUxnCztSX1rGf5KPrmZmC11bmqaWcy1tnyhcRINLAAFPa7PrWD+breuBH47XTvbpolzLu2PVU6MNuCQAAABHK+gSOr8O+zrbzMO6iao1OP3ekq2y+oueYB4qfRy6GFY1uS348u31kH2uxU6oQFQAAAAAAAAAAAAuAtAAAAAAAZPRrjRhXW6XeRWnnxtYmP6pd+WfJ1It3aTcOTQkABhdL+JuNdSq91nne6OrYzuDOu2vmjzcwcpDQ6skqAAqIW8sqVjW6n0f4vYb1Sl3ETdHNhyDEdNXtnzZIveIBD3Acn3/2hc+dn3mQc851+z0dOyH4B6gACHvKVEr91RcSY9Zqewk8H0e+XO9Juv8A7Y9W+GU18APcBpeB45L9PcdwOvVbylGvbKTz+bwVwortyfazwouf+k0T8JjwS2JweWBs4mmNecT4zlO3XGfwhuaeZ7olIHmUeFygUxre0fdtiVDGaMP1VdeCrNLdNbm+mOzsI/GW+WK+/wDsN20XxvGt1YWqdXLGydfhL6NSX1rGf5KPrkMFrq3LdLOZa2z5QuEkGlgACntdn1rB/N1vXAj8drp3t00S5l3bHqqdGG3BIAAAAjlfQJHV+HfZ1t5mHdRNUanH7vSVbZfUXPMA8VPo5dDCsa3Jb8eXb6yD7XYqdUICoAAAAAAAAAAAAXAWgAAAAAAMno1xowrrdLvIrTz42sTH9Uu/LPk6kW7tJuHJoSAAwul/E3GupVe6zzvdHVsZ3BnXbXzR5uYOUhodWSVAAVELeWVKxrdT6P8AF7DeqUu4ibo5sOQYjpq9s+bJF7xAIe4Dk+/+0Lnzs+8yDnnOv2ejp2Q/APUAAQ95SolfuqLiTHrNT2Eng+j3y53pN1/9serfDKa+AAKE0vxSrgmtmviFHPhUKtOTS/aXAWa7VmiLv1zRf40fB0DgzDRiuB4sVdufnyfVeNjeUr+zoXVCanRrU1UhJcqa2EnExMZxqaDcoqt1zRXGUxyS+oqtAMHpPg0cewG8w+aXCqw/Vt/szW2L9OXpPO5Rx6ZpZWBxVWExFN6OyeXZ2x4K91NUattiWOUKsHCrTVKFSL3xac1l6UzEwcZTVn8GzaU3KbluxXTOcTnMbJiMlvGe08AAU9rs+tYP5ut64EfjtdO9umiXMu7Y9VTow24JAAAAEcr6BI6vw77OtvMw7qJqjU4/d6SrbL6i55gHip9HLoYVjW5Lfjy7fWQfa7FTqhAVAAAAAAAAAAAAC4C0AAAAAABk9GuNGFdbpd5FaefG1iY/ql35Z8nUi3dpNw5NCQAGF0v4m411Kr3Wed7o6tjO4M67a+aPNzBykNDqySoACohbyypWNbqfR/i9hvVKXcRN0c2HIMR01e2fNki94gEPcByff/aFz52feZBzznX7PR07IfgHqAAIe8pUSv3VFxJj1mp7CTwfR75c70m6/wDtj1b4ZTXwByAc6ay+P+JdNPuIicV0sulaP/p9G/zlvuqHSH4XhtXBa0s6tpnUpZ8tOT3djf5mVg6+NTNM9nk13SbA+yvRiKdVWvbH3j6ws4zGrgEcFcwMmt4Vgbw3S/FsQpRSoX9OlJ5clSLkpbPLmmeVNuablVXfkz7+M9thLVmZ5aJnwnLL65tlPVgAACntdn1rB/N1vXAj8drp3t00S5l3bHqqdGG3BIAAAAjlfQJHV+HfZ1t5mHdRNUanH7vSVbZfUXPMA8VPo5dDCsa3Jb8eXb6yD7XYqdUICoAAAAAAAAAAAAXAWgAAAAAAMno1xowvrdLvIup58bWJj+qXflnydSLd2kzDkySoAYXS/ibjXUqvdZ53ujq2M7gzrtr5o83MPKQ0OrBUABUQt5ZUrGt1Po/xew3qlLuIm6ObDkGI6avbPmyRe8QCHuA5Pv8A7QufOy7zIOedLr9joqdkPwD1AAEPeUqJX7qi4kx6zU9hJ4Po98ud6Tdf/bHq3wymvgDkA501l8fsS/wdxETielnc6Vo/+n0b/OWJ0Yxupo7pDa4jBOUacsqkU/Gg9kl7elIst1+zritmcJ4OMZhqrPb2bY1f3udN21WFajGpTmpwnFSjJbmnuZMQ5VMTE5Trh+xVQAAAAACntdn1rB/N1vXAj8drp3t00S5l3bHqqdGG3BIAAAAjlfQJHV+HfZ1t5mHdRNUanH7vSVbZfUXPMA8VPo5dDCsa3Jb8eXb6yD7XYqdUICoAAAAAAAAAAAAXAWgAAAAAAMno1xnwvrdLvIuo6Snaxcf1W58s+TqRbiZhyVJUAMJpi8tDMa2Z/wCx1e6zzvdHVsZ3BnXLXzR5uYnsyIeHVgAAKiOUtqHU+j/F7Duq0u4ibojKmHIcR01e2fNki54gEN5LtA5Qv/r9w+erPvMg550uvWOip2Q+cPYAAQ95SolfuqLiTHrNT2Eng+j3y53pN1/9serfDKa+AOQDnPWZx+xLph3EROJ6WdzpWj/6fRv85anHf2HjKale2qjSF4no9LD6087ixags+Wm/FfZtXYiSwlzjUcWexzzSPA+74r2tMclfLv7fHWsGLzWZlNeSAAAAAFPa7PrWD+breuBH47XTvbpolzLu2PVU6MNuCQAAABHK+gSOr8O+zrbzMO6iao1OP3ekq2y+oueYB4qfRy6GFY1uS348u31kH2uxU6oQFQAAAAAAAAAAAAuAtAAAAAAFR9WF3ELXFrS4m2o0q9Oo8uZSTfqFM8WqJeGKomuzXRTrmJy25OrKclKCktz2k25E9AAPkxO0hiGF3VlUeULilKk3zcJNe0pVHGiYelm7Nq5Tcp10zE+Dlm9tKtjeVrWvFxq0ZunNNcqeTITizTM0zrh1uxdovW4uUap5X4FXqFAA+vC8PqYpi1pY0U3UuKsYLZuze99m0RTNdUUx2sfE36bFqq7XqpjP7ePY6ntqcaNCFKCyjCKiuhLJE45JNU1TnOuX7BQA/C7qqhaVqzeSpwc8+hZlJnKM11NPGqinvco15OpXqVG8+FJyzy52QccvK7BRTxYiHgquAAEPeUqJX7qi4kx6zU9hJ4Po98ud6Tdf/bHq3wymvgDkA5z1mcfsS6YdxETielnc6Vo/+n0b/OWpnimmxaEY88A0ntrqUmqE5KlXWezgSe99DyfYeli57O5nOrtRXDOC97wlVFPOjljbH31Ok6TzpprJp8qZMS5g9gAAAABT2uz61g/m63rgR+O10726aJcy7tj1VOjDbgkAAAARyvoEjq/Dvs628zDuomqNTj93pKtsvqLnmAeKn0cuhhWNbkt+PLt9ZB9rsVOqEBUAAAAAAAAAAAALgLQAAAAAAEJbSk6x07ohiXxtonht5wuFOdCMZvL9uPzZfmmTFmrjW4lyjhLDzh8Xctz2TOWyeWPozh6sIAiSzW0CsNY+gFTFJvGcKp8K7Uf9oop/SpLZKPl9fSYWJw/G/NRrbRwFw1FiPd78/l7J7tvw8lMzpypScJxcZReTTWWT9hH5t6iuJjjRq/va8veVzXP0pUalarCnTpznObyjCMW235Mt4ieXJZVXFMTNU5f3vXZq60DngmeJ4pCKv6kWqdJNPwKe/wDxPd5ESOGw/E/NVr8mg8OcMxi6vY2J/JE8s98/aFjqKjuMtriQAGr6e4osK0LxGq5cGdWm6FPncpbF7WeV+viW5lJ8DYeb+Nt05ckTnO5zeQ8OoRGQVVAAEPeUqJX7qi4kx6zU9hJ4Po98ud6Tdf8A2x6t8Mpr4A5AOc9ZnH7EumHcRE4npZ3OlaP/AKfRv85ameSaFylsqTGboHVnpB8caLUaM6nCuLJKjNPe4pfNfo2dhK4W5Fdvl1w5rw/g/dsXNVPNr5Y9Y3T5t2W5GQhkgAAACntdn1rB/N1vXAj8drp3t00S5l3bHqqdGG3BIAAAAjlfQJHV+HfZ1t5mHdRNUanH7vSVbZfUXPMA8VPo5dDCsa3Jb8eXb6yD7XYqdUICoAAAAAAAAAAAAXAWgAAAAAAG4C1dT+kCpzucCrTy4b8Nb5vly+dFfk+xmZg69dE7Wm6U4Lm4qmPhPpPp4Lii84okGmpAAQ4p8gGBxrRHAsdk3fYfSnVay8LD5k/+5bX2nlcs0XOdDNwnCOKwnQ1zEd2uPCWtfJBo2qrqcO/cf7Pwyy7uf5nl7na/spT8T46Yy/L4T98vo2jBdFsFwJL4vw+lSnsTqNcKb/xPae1FqijmwicVwhisV01czHhHhDNqMVuR6MRIAABSWt3SCN5iFDBqE84Wj8JXyf8AzHsS7F+bI7GV51RR3N40XwXs7dWJqjKauSNn8z5KzRiNsSAAAQ95SolfuqLiTHrNT2Eng+j3y53pN1/9serfDKa+AOQDnPWZx+xLph3EROJ6WdzpWj/6fRv85ameKaBlmTGbbdXWkHxDpRSdabVrdLwFV8ibfzZdj/Js98Nc4lzl1Tr9EJw/gpxWFnixnVTyx6xvjPwdFR8VEq5skAAAAU9rs+tYP5ut64EfjtdO9umiXMu7Y9VTow24JAAAAEcr6BI6vw77OtvMw7qJqjU4/d6SrbL6i55gHip9HLoYVjW5Lfjy7fWQfa7FTqhAVAAAAAAAAAAAAC4C0AAAAAAAA+iwva2HX1C8tqnAr0JqcJczTz7RnMTnGt437NN63VarjOJjL+/F0fotpJa6TYNTvqGSn4tany058q6OVeQmLVym7Txoct4QwVzBXptV7p74+/e2DhRzyzR6MNIAAAAAAAEOSW9gazpjpRb6MYRUuW4yuamcbek340+foW9/+zxv3Yt0cbw2pDgvg+rHX4o/x7Z7o+89nj2Oc7i4qXVxVr1pudWrJznJ8rf/ALInOZmZnW6hat026YopjKIiPCIyh+QegAAAQ95SolfuqLiTHrNT2Eng+j3y53pN1/8AbHq3wymvgDkA5z1mcfsS6YdxETielnc6Vo/+n0b/ADlqZ4poAlPJlJUmM/7/AHW6K0C0gWP6L29aTXwmi/AVlzyilk+1ZP0kvYu+0txM69UuX8MYH3PF1URqnljZP21NtPZGAAABT2uz61g/m63rgR+O10726aJcy7tj1VOjDbgkAAAARyvoEjq/Dvs628zDuomqNTj93pKtsvqLnmAeKn0cuhhWNbkt+PLt9ZB9rsVOqEBUAAAAAAAAAAAALgLQAAAAAAAAVGb0Y0mu9F8Uhd2zc4P5tWi5ZRqR5n5eZ8hW3cm3VnCO4R4Ot461NFfJPZPdP91ugdHtJMP0hw+N3ZVU2kvCUn49N80l7eUl7dym5TnS5vjcDewVyaL0bJ7Jj++DNRqRk9hexHoAAAAAIckgNe0o0pw7Rqzdxd1M6rX6qivGqPycy52edy7TbjOpm4Hg+9jbnEtRyRrmdUfGfSNbn/SDSG80jxWd7etKT+bCnHxaceRLP/W0iblyq5Vxqv8A+Ok4HAW8Fai3bjb3zPf/AHUxORazgAAAAQ95SolfuqLiTHrNT2Eng+j3y53pN1/9serfDKa+AOQDnPWZx+xLph3EROJ6WdzpWj/6fRv85ameKaADKjedV+kHxRpJCyqSyt7/ACpSz/Zms+C/Z2nthbnFr4s6pa7pHgfb4b21POo5d3b99y/VNN5ZMlXPXoAAAp7XZ9awfzdb1xI/Ha6d7dNEuZd2x6qnRhtwSAAAAI5X0CR1fh32dbeZh3UTVGpx+70lW2X1FzzAPFT6OXQwrGtyW/Hl2+sg+12KnVCAqAAAAAAAAAAAAFwFoAAAAAAAAAFR9uF4ve4NfQu8PryoVo7OFHc1zNbmvIKa6qJ41MsfEYSzibfs7tMTH91dy2dG9bllXhGjjlP4NX3eGpxbpvpW9fmjPt42meSvklpeO0Zu0TxsLPGjunX6RP8Adax7HE7PEreNezuKdelJZqVOSa/9GXTVFXLDW7tm5Zq4l2maZ+PI+jwm/Z+ZXOHlmnh7M/aDN58Lms0gZ56ny3+L2OF27r311Rt6S/aqTS9HP2FtVUUxnVyPWzZuX6uJapmZ+Ct9JdbtvCDoYFRdapudzWjlBfyx3t9OwxLuMiI/820cH6L3K54+LnKO6Nfj9lUYhil7il5O7vripXrz3zm830LmXkRgzNVU51Tytxw+GtWLcUWqcojsfI9rzD3iMoCgAAAACHvKVaiV+ao3loTHZ/1NT2EnhOj3y53pN1/9serfOEjKa+cJDKQ4WwDnTWYv+PcSfm+4iJxPSzudK0f/AE+jf5y1M8U0AAPUKk6U4TpycZxacZJ5NNbik96lVMVRxZ1OldD8cWkGjdnftp1ZLgVvJUjsfp39pMWbntKIq7XKeEsH7niqrPZ2bJ5Y8NTYMz1YKOEhlKqeEBT2ux/7Vg+z9it64kfjtdO9uuiXMu7Y8pVQjDbekAAAAQ976BI6uw5/7vtvMw7qJqjU4/e6SrbL6sy55mYHib/Vy6H6grGtyY/Hl2+sgu12KnVCCqoAAAAAAAAAAAAXAWgAAAAAAAAAAKhmyhPLrftb3l1Z1PCWtxVoVPvUpuL/ACEck5w87lm3cji1xEx3TGfmz1trB0qtElDGK80nuqqM8+1rM9oxF2O1G3OA8BXrtxGzk8uRkflW0p4GSuLdPLLPwCzLve7rGjRrAd0+MsZd6e6U3kXGpjNxGL5KWVP84pMsqv3atcsq3wHwfRqtxO3l82Br3VxdVZVbitUq1Jb51JOTfazy18spKi3RbjKiIiPhyPzT8iEREL8gqBQAAAAAAAbNgWnuN6OYcrGwnQVBTc8p0uE23v2nrRfrtxlSicZwLhcXd9rdic8suSe5knrb0oe6rarot17y/wB7usSNGcB3T4o+VrSn+2tf8uvePe7qv4ZwHdPi9fK3pRll4S0/y69497u/BT8M4H4+P8NUxfFrrHMTrYheuDuKuXCcI8FbFluPGqqa541SZwuFt4W1Fq3qh8JayAABDKjP6PaZYxoxTrU8Oq01TrSUpQqU+Es1yrmL6LtduJilG47gnDY2qKr0csZ6vizT1t6UP/mWi/8Ajr3np73dYEaM4HunxR8rWlP9ra/5de8e93VfwzgO6fFK1t6UL/m2r/8Ajr3j3u6pOjOA7p8WC0i0rxTSipQniMqTdBSUPB0+Dvyz9R5V3KruU1diRwHBljAxVFnPlyzz+DCFiQAAAABD3iRu9LWvpNRowpxqWvBhFRWdBbksuc94xdyO5r9WjWBqmapz8f4e/lc0o/tLT/L/APsr73dU/DOB+Pj/AAfK5pR/aWn+XXvHvd0/DOB+Pj/CHrb0oaa8JaLP/wDXXvHvd2e4jRnAx3+P8NHzbebMaI72w5BUAAAAAAAAAAAAC4C0AAAAAAAAAAAAAVAAUAAVAoAAAAAAAAAqAAAAKAVAoAAAAKgAAAABQAAAAAAACoACgFQKAAAAAAAAAAAAAXAWgAAAAAAAAAAAAAAAAAAAAAAAAAAAAAAAAAAAAAAAAAAAAAAAAAAAAAAAAAAAAAAAAAAAAAAALgLQAAAAAAAAAAAAAAAAAAAAAAAAAAAAAAAAAAAAAAAAAAAAAAAAAAAAAAAAAAAAAAAAAAAAAAAFwFoAAAAAAAAAAAAAAAAAAAAAAAAAAAAAAAAAAAAAAAAAAAAAAAAAAAAAAAAAAAAAAAAAAAAAAAC4C0AAAAAAAAAAAACMyoZ+QpmJ7BMmZmMxGZUSUAAAAAAAAAVEdhTMNvMymYbeYZhm+ZlczNJUCgAAAAAAAAAAAAAAARmBOYEZ+QZmad3IMxGYEgAAAAAAAAAAAAABcBaAAAAAAAAAABLOSQmclcmVwfR3Fceq+Dw6yq1lnlKeWUI9Lexesuot1XObDBxfCGHwlOd6rL4a53RrWFhOppzhGpi2IuDazdK2jnl5OE/cZdGCn/KfD7taxOlfLMYe3vq+0fdtNpqs0Vt0uFaVrhx/arV5bexZI9owtqOz6oi7pFwhc1VRGyI/lkP0C0XccviS1y8iefpzL/d7WrisaOGsfnnF2fp9mMu9VWi1zCXg7avbSe3OlWezslmiycLan4Mq3pHwhRrqidsfbJq2K6mqtOMqmE4iqv3aNxHgt/4ls/JHhXg5/wAJTGG0qiZinEUZfGPtKvMVwLE8DuPA4jZVKEm8ouS+bPoa2GJXRXRP54bLhcbYxVPGs1xMf3s7GOewpDLAAAAAAARyidQuTVpovgmLaJRub/DLe4reHqR4c45vJZZIz8NaorozqjtaPw/whisPjOJauTEZRyRvbj+gei/8Ds/+wyPYWv8AWEL/APMY/wD6yfoHov8AwOz/AOwewtf6wp/8xj/+sn6C6LpPLA7P8PMe72v9YJ4Yx/8A1lR+n1ja4bplf2tlQp0KFPgcGnBZJZxTIy/TFFyYpb9wJeuXsFRcuTnM5+ctbPNKgAAAAAAAAAAAAMwPUYuTSis5PYkly+0pM9kKTOUZ55Q3HA9WWP4xwalajGwt5ft3GyT6I7/TkZFGGuVa+SEFjNIcJh86aZ49UdkffV5t5sdTuC0OC727u7qae1RapxfYs3+Zk04OiOdOf0a/f0pxVU/+dMUxvn+Poz1tq60Vt04xwinPy1pyn62esYa1H+KOr4d4Qr13J3ZfZNxq60VuY8F4RSh5aUpQf5MTh7U/4lHDnCFGq5O/L7MHiGp7AriMpWdzd2k3uWaqRXY9v5nnVg6J1cn1SFnSnF0TlcpiqPCfpyfRo+Oar8dwpSq21ON/Qis+FQXz8vLF7fRmYteFuU8scsJ/B6R4W/yXJ4lXx1eOqN+TSqlOdKUoThKEovKUZLJp8xj5p+mqJjOJeS5UKAAAAAAAAAABcBaAAAAAAAACoZNtJLa9xSZyUzhZ+hmrCd7CniOOxcaEkpU7RbJS5nLmXk37eQzLGFz/ADV+DUeFtIotzNnCctUck1dm77+Ga3rKxoWFGFvbUIUKMM+DCnFJLsRIRERGUNMruV3KpqrmZme2ZzfWFoAAAAPjxHD7XE7SVrd29OvRnvhUjmikxExlL0tXrlmuK7czEx3Kd011ZVcLVTEMFjOtaRXCqUG850lzr70fz6SOv4aaY41Gry2N04J0hi9MWcVyVdk9k/Ce6fpPwVq/GyRiUzm2umYy5AqqAAAACHvKVEr81RcSY9Zqewk8H0e+XO9Juv8A7Y9W+mU18AcgHOeszj9iXTDuIicT0s7nStH/ANPo3+ctTPFNAAAAAAAAAAAAAZTAcBxDSHEI2dhR4c98py2Rprnk+b1laKKrlXFp1sLG46zg7c3bs7u2Z7o/uUdq89F9AML0dpU6qpK5vsvnXFWObi/7i/Z9flJSzYot8scs98ufcI8M4jGzNMzxaO6PXv8AJuJ7okAAAAHmazT2bQNV0o0GwrSSjOdSjG3vWvm3NOO3PLZwl+0un0njdsU3NevvSfB/C+IwVURTOdPdPp3blFaQ6O4ho3iDtb6nkn86nVj4lRc6fs5CMuW6rU5VOhYDhCxjbXtLU7Y7YYjcWpAKKAAAAAAAAALgLQAAAAAAABlm0JkzW1q00HShSx3E6TzfzrWjJbP52vUu3mM7C4f/APZXuaTpBwzxpnCWJ5P8pjy+/gtqMHFp7DPahk/QoqAAAAAAA/OpBzfJlkVUnlU5rK0GVm6uOYbTiqLf+00IrJQb/bXkb38z6dkdirGX/pTv+7ddH+GKrmWFvznPZPf8J+Pd8ORV2TRh5twAAAABD3lKiV+6ouJMes1PYSeD6PfLnek3X/2x6t8Mpr4A5AOc9ZnH7EumHcRE4npZ3OlaP/p9G/zlqZ4poAAAAAAAAAAAJZHA8Hu8cxWjh9nHhVKrybe6C3uT6FtK0UzcqimGJjMVbwtmb1zVHn3bXRejmjdno5hNKzs4JtLOpVaSlUlyt+xchMW7cW6eLDmONxt3G3pu3J2R2RHdH95WbimopPeXsRIAAAAAAIkm1sAw2kGAWmP4XVsbyPzZrOM141OS3SXl9ZZct03I4tTIweLu4S9F61r+k/CXOuP4Fd6P4vWsLqK4UH82aWSnF7pL/WzcRFyibdU0y6fgMdbxliL1vt1x3T2xuYvMozQoAAAAAAAAXAWgAAAAAADA2jQLRv8ASPSGnSqxzs7fKrcZrZKOeyPbu9J62LXta8uyENw5wh7lhpmmfzVckffd55Oi6dFQpxjFKKSySS2Il3NJ5Zzl+oAAB5lPgvLICPCbM8tgEqab2AegAAD8K9tTuKVSlVjGdOonGcJLNNPY0Mo7VYqmmeNTOUw5t0y0dlo1pBXs8m6E/wBZbyy3wftW7sIe9b9nXMRq1un8E4+Mbh6bk87VO2I5Z362vrceaUSAAAQ95SolfuqLiTHrNT2Eng+j3y53pN1/9serfDKa+AOQDnPWZx+xLph3EROJ6WdzpWj/AOn0b/OWpnimgAAAAAAAAAKgt+3YucpJM5cq+dWOiywnA/h1zTir29Snm1thT3xj2+M+lcxJYW1xKc+2XOdIMfOJxHsqZ/LRybZ7Z9PFv0Y8FZZmUgUgAIbyAhTTeQEOolkB6TzWYEgAPMo8LLbkFJhpOsjRhY5gM7ihBO+sk6lNpbZR/aj7V5V5TGxVr2lGfbCc4B4QnCYmKap/LVyT8J7J+/wc/ve8iMh0mAAAAAAAAAFwFoAAAAAABvZSRfuqzBI4bolTu5JqvfS8NJtbo7o9mW3tJPC2+Lbz7Zc40ixc38bVRE8lHJv1z9fJvaWSyMpBAEPYBjMcx6x0fsJXl/XjTprYlvlOWW6K5WWV3KbdPGqZGFwt7FXIt2ac59O+Z7IU/jutvGL2pOGGQhY0dvBnweHU6c3sXYiPuYu5VyUcjdMJoxh7cZ35mufCPvLWv030oVXh/Hd4n/P7Dy9vd/2lLf8Aw2Ayy9lHhy+OttOBa3MVtKkaeLUqd5QT21IRUKkVz8zPa3jK45KuWEPjNF7FcTOGni5dmuPvHkuDCMYtMbsqd5Y141qE1vW9Pma5H5CQoqiuONTqaXiMPdw1ybV6Mpj6/GPgyBc8QABXGtzBfh2jVPEYR/W2NThS2bfBy2P88n6TExdvOjjR2Nj0ZxfssXNmqeSvzjV9M/oo5EdDoQFAABD3lKiV+6ouJMes1PYSeD6PfLnek3X/ANserfDKa+AOQDnPWZx+xLph3EROJ6WdzpWj/wCn0b/OWpnimgAAAAAAAAAKjNaI4O8d0osbFr9VKop1fJCO1+rLtLrVHtK4pR/CmL90wld7tiOTbPJDpqlFQjwUkktyXITLlfL2v0AARJ5RbBLQtMNZVngFWVjZ043l8tk455QpP+8+V+RGLexUW54scsp/gzgC7jI9pc/LT2d87PvKr7/WLpTfVeH8Zzt48kLeKgvf+ZhTibtXa2yxwDgLUczjT3zy/wB3IsdYelNlWU/jSpXXLCvFTi/T7xGJvUzrzVvcBYC7HR5fGM4/iVmaI60LXG6sbHEacLO8lspvP9XVfMs9z8jM2ziaa+SrklqfCnAF3CR7SzPGp7e+Pjl2xs1fVYKeZlNfegAHicU2BzZpxgqwLS29tIJqjKXhaX8stuXZtXYQ9+j2dyY7HUOBsXOKwdFyZ5dU7Y/ubXeQ80oAAAAAAABcBaAAAAAAA9UaU61WNKmm5zkoxS5W9iGWeS2uqKKZqq1Q6sw61hZYdbWtNZQo0400vIkkTdMZUxHc5DduTduVXJ7ZmfF9RV5gHmo8o5+UDnDTnSWtpFj9ScasvgdCTp28ORRWxy6Xl6iJv3ZuV/CHTeBeDqcHhozj806/PLZGeTWNp45JfIAbQNx1e6TVcA0hpUZzasrycaVVPdFt5KXkyf5Hth7s268p1SguHuDqcVh5rpj81Ocx6x9vi6EpvNPNks5vD2FQDG49ZRxDAMQtHHPw1vOGXlaLK6eNTMMjCXps36LkdkxP1ctSTTya2rY+khYdbiYmIyQVVAAEPeUqJX7qi4kx6zU9hJ4Po98ud6Tdf/bHq3wymvgDkA5z1mcfsS6YdxETielnc6Vo/wDp9G/zlqZ4poAAAAAAAAACprWdqZslUxrEL2Uc3RoRpxfNwnt9RlYKM6pqanpVe/8AG3R3zn4R95XSiRaOkABpusPSWpo5o65W88ry5k6VLbtjszcsvIvzaPDEXfZ0cmuUvwLwfGNxOVfNp5Z9I3z9M3Pc5Sm5Sk25N5tt559pEulxERyf3Y8lVwDIzkmmm10CYJiJdAatdJaukGA+DuqjneWclSqze+cf2ZPp3dhJ4e7NdPLrhzXh7ARhMTnbjKmrV8O/7xtbwZKFAGQFNa6bFQxDDL9R+kpzpSll915rvMj8ZTyxU3XRO9nRctTOqc/GMp8oVWjDbekAAAAAAALgLQAAAAABUZHR6KnpJhkG8lK7pL/zRWjnxtYuOnLDXJ+E+Uupo7u0mnJUgAMRpVXnbaJ4tWpvKcLSo4tcj4LPO7OVEz8GXgKIuYq3RVqmqPNy8+Qho5HWQqAAKik4yzW9bUUqUnVk6rwmu7rCLO4l41WhTm+lxTJyJzjNx+9TFF2qmOyZj6vtKvMA8VEpQcWs09jQNTlC8ioXteMdyqySXNtZBdsuwWqpqt0zPbEPxKvQAAQ95SolfuqLiTHrNT2Eng+j3y53pN1/9serfDKa+AOQDnPWZx+xLph3EROJ6WdzpWj/AOn0b/OWpnimgAAAAAAAAA5UBcWpNL4Fi0sln4Wms/JwXsM7Bap3eTSNLKp9raj4T9clrGc1IAAUprnrT+OMNt23wI28ppeVyyfqRHY2fzRH91t30TtxFq5X25xHhH8qxW4xI1NtSAAhgWLqcrzp6W3FFN8GpaSclybJRa9bMnBzMVzDWNKaInCU19sVR4TEr0JNoQAArLXQv+HsPfNdtf8AhIwsbzI2+jaNFJyxVfyz5qTRgQ3xIAAAAAAAXAWgAAAAAAMno3xowrrdLvIuo6SnaxMf1S78s+TqSO7tZMw5MkqAGF0w4m411Kr3Wed7o6tjO4M67a+aPNzDykNDqwVAAVELeWVK9rqfR/i9hvVKXcRN0c2HIMR01e2fNki94gENbO0Dk+/+v3PnZ95kHOuXX7HR07IfgHqAAIe8pUSv3VFxJj1mp7CTwfR75c70m6/+2PVvhlNfAHIBznrM4/Yl0w7iInE9LO50rR/9Po3+ctTPFNAAAAAAAAACOYSquPUn9QxfztLusz8FzZaLpX0tvYtYzWqAACkddHGHD+qf1sjcZz42eretFOr3Pm9FaLcYsam1JAAQ9wFgan2v01n5bSfriZOE6Rruk8f/AIMfNHlK+STc9AAFaa5+Lth1z+hmFjeZG30bPor1uv5fWFIowIb6kAAAAAAALgLQAAAAAAGT0a40YV1ul3kVp58bWJj+qXflnydSLd2k3Dk0JAAYXS/ibjXUqvdZ53ujq2M7gzrtr5o83MHKQ0OrJKgAKiFvLKlY1up9H+L2G9UpdxE3RzYcgxHTV7Z82SL3iAQ9wHJ9/wDaFz52feZBzzpdfsdHTsh+AeoAAh7ylRK/dUXEmPWansJPB9HvlzvSbr/7Y9W+GU18AcgHOeszj9iXTDuIicT0s7nStH/0+jf5y1M8U0AAAAAAAAAI5hKq5NSn1DF/PUu6zPwOqpoulfS29i1TNaoAAKR10cYcP6p/WyNxnPjZ6t60U6vc+b0VotxixqbUkABD3Ab9qg46vqk/WjIwfSNe0n6j+6PVfZKOeAACtNc/F2w65/QzCxvMjb6Nn0V63X8vrCkUYEN9SAAAAAAAFwFoAAAAAADJ6NcaMK63S7yK08+NrEx/VLvyz5OpFu7SbhyaEgAMLpfxNxrqVXus873R1bGdwZ12180ebmDlIaHVklQAFRC3llSsa3U+j/F7DeqUu4ibo5sOQYjpq9s+bJF7xAIe4Dk+/wDtC587PvMg55zr9no6dkPwD1AAEPeUqJX7qi4kx6zU9hJ4Po98ud6Tdf8A2x6t8Mpr4A5AOc9ZnH7EumHcRE4npZ3OlaP/AKfRv85ameKaAAAAAAAAAEcwlVcmpT6hi/nqXdZn4HVU0XSvpbexapmtUAAFI66OMOH9U/rZG4znxs9W9aKdXufN6K0W4xY1NqSAAh7gN+1QcdX1SfrRkYPpGvaT9R/dHqvslHPAABWmufi7Ydc/oZhY3mRt9Gz6K9br+X1hSKMCG+pAAAAAAAC4C0AAAAAABk9GuNGFdbpd5FaefG1iY/ql35Z8nUi3dpNw5NCQAGF0v4m411Kr3Wed7o6tjO4M67a+aPNzBykNDqySoACohbyypWNbqfR/i9hvVKXcRN0c2HIMR01e2fNki94gEPcByff/AGhc+dn3mQc851+z0dOyH4B6gACHvKVEr91RcSY9Zqewk8H0e+XO9Juv/tj1b4ZTXwByAc56zOP2JdMO4iJxPSzudK0f/T6N/nLUzxTQAAAAAAAAAjmEqrk1KfUMX89S7rM/A6qmi6V9Lb2LVM1qgAApHXRxhw/qn9bI3Gc+Nnq3rRTq9z5vRWi3GLGptSQAEPcBv2qDjq+qT9aMjB9I17SfqP7o9V9ko54AAK01z8XbDrn9DMLG8yNvo2fRXrdfy+sKRRgQ31IAAAAAAAXAWgAAAAAAMno1xowrrdLvIrTz42sTH9Uu/LPk6kW7tJuHJoSAAwul/E3GupVe6zzvdHVsZ3BnXbXzR5uYOUhodWSVAAVELeWVKxrdT6P8XsN6pS7iJujmw5BiOmr2z5skXvEAh7gOT7/7QufOz7zIOedLr9no6dkPwD1AAEPeUqJX7qi4kx6zU9hJ4Po98ud6Tdf/AGx6t8Mpr4A5AOc9ZnH7EumHcRE4npZ3OlaP/p9G/wA5ameKaAAAAAAAAAEcwlVcmpT6hi/nqXdZn4HVU0XSvpbexapmtUAAFI66OMOH9U/rZG4znxs9W9aKdXufN6K0W4xY1NqSAAh7gN+1QcdX1SfrRkYPpGvaT9R/dHqvslHPAABWmufi7Ydc/oZhY3mRt9Gz6K9br+X1hSKMCG+pAAAAAAAC4C0AAAAAABk9G+M+F9bpd5F1HSU7WJj+q3flnydSLd2kzDkySoAYXTDibjXUqvcZ53ujq2M7gzrtr5o83MPKmQ0OrBUABUQt5ZUrGt1Po/xew3qlLuIm6ObDkGI6avbPmyRe8QCHuA5Pv/tC587PvMg550uv2Ojp2Q/APUAAQ95SolfuqLiTHrNT2Eng+j3y53pN1/8AbHq3wymvgDkA5z1mcfsS6YdxETielnc6Vo/+n0b/ADlqZ4poAAAAAAAAARzCVVx6k/qGL+epd1mfgubU0XSvpbexaxmtUAAFI66OMOH9U/rZG4znxs9W9aKdXufN6K0W4xY1NqSAAh7gN+1QcdpdUn60ZGD6Rr2k/Uf3R6r7JRzwAAVprn4uWHXP6GYWN5kbfRs+ivW6/l9YUijAhvqQAAAAAAAuAtAAAAAAAZLR2SjpLhknuV3S76LqOkjaxcd1W58s+TqWO1dpMw5KkqAGF0vjKeh2MxjvdnV2L+VnndjO3Vl3M3g2ri4y1P8A9o83ML2ZENDq0BVUAFQW2WRbUOqcEpujglhRllwqdtSi8t2aiibpjKmHIL8xVermO+fN95c8gCJbEByffNSvriSea8LL1sg550uv2eS3TsjyfgHqAAIe8pUSv3VFxJj1mp7CTwfR75c70m6/+2PVvhlNfAHIBznrM4/Yl0w7iInE9LO50rR/9Po3+ctTPFNAAAAAAAAACOYSLj1KfUcW87T7rM7Az+WWj6Vx/wCtrZPmtYzmpgACktdEJfH2HVMvmO2cU/KpP3ojsbGVUS3nROrOxcj/AO3orRGK2sKABD3AWFqepOWmVWaTyhaTbeX96KMjB8tyZa3pRVEYKI76o8pXuSjn4AArPXPJfo7YLld5/RIwsbzI2+jZ9Fet1/L6wpJGBDfUgAAAAAABcBaAAAAAAKj9bWvK1uqVxB5TpTjUi3zp5lM8pzWXaIromie315HVtrWjcWlKvBpwqQU4tcqazJuHH6qZoqmmdcP2KqAH53FONWhOnOKlGacZJ8qe9AiZic4nJzJpTgVXR7H7mwqQagpOVGWXj029jXq6UQty3NuuaZdU4MxtOMw1N2NfbHx7WGzRRIBQE1mBsOhmj89INJLW38G3b05qrcSW5QT3dL3dp6Wbc3LkR3a0Vwvj4wmFqrjnTyR8Z/iOWXSlPlJjJy97CoB8OLXUbPB726k0lRoTm30RbKVTlEy9cPbm5dpojtmI+rlaT4Tcnvk+EyDh16I5EFVQABD3lKiV+6ouJMes1PYSeD6PfLnek3X/ANserfDKa+AOQDnPWZx+xLph3EROJ6WdzpWj/wCn0b/OWpnimgAAAAAAAAAyzAtPUtdKGJYpaOX0lKFVLnyeXtMzBTyzDUNLLf5Ldz4zHjGa5SQaUAAK/wBaej9TGdHY3dvTc7ixk6ijFZuUHskuzY+wxsVamqjOOxPaO46nDYni1zlTXyZ/GNXjywodpLpIuJdFiQqqZgQUmcheOqbR+eGYPUxK4puFe9knBNbVTW707X0ZEnhLc00caY1ufaSY6L9+LNGqjznX4avFZBlNcAAFQ66r39ZhdipbMp15R9EU/WYGNq1Utx0TtdLd2R6z6KkRhNzSAAAAAAAFwFoAAAAAAAlt2cuxiYUmOzvdC6t8ajiuh9nB1G61qvAVF/L4v/jl6CVwtfHtR3w5nw9hpw+OrmNVXLHr9W5Lcj3RCQIaT3oDXNLtE7HSjD1Rrx8HcQ20a8Vtg/audHletU3acpSHB3CV7AXePb5YnXHZP2nulSOOaB47glaSqWVS5oLdXt4ucX07M12kbcsXKOxvmC4bwmKjkr4s91XJ/E7vBr3wav4V0lQqcP7nAfCXYeXL3eaU9pRlnnybY+7ZcD1fY7jdSL+CTs7bPbXuYuOzyLe3/rM9beHuV/Daicdw5hMLTlxuNPdE+c6oXdovoxYaNWStrWHCqNZ1q0l86o+d+xEnatU26cqWhY/hC9jrs3Lu6OyI+HrOtsCSW49GEAANC1p418W6I1baL/W30vAx2/s75PLo2dpi4qvi28u2eRO6OYWb+NiudVHLv1R99yhM8yNh0fIAAAIe8pUSv3VFxJj1mp7CTwfR75c70m6/+2PVvhlNfAHIBzprKTen2JbG9sOT+4iJxOftZ3Ok6P1RHB9Gc9/nLU+DL7rPDOUzx6e/6wcGX3WM5OPT3/WDgy+6xnJx6e/6wcGX3WM5OPT3/WDgy+6xnJx6e/6wcGX3WM5OPT3/AFg4MvusZycenv8ArBwJfdYznuOPT3x4whpp7VkVz74ViYnVIFWyaB4ysE0vsrio8qNR+AqZvLKMtmfY8n2HpYr4lyJRPDWE95wVdFOuIzjdy5eGcOkYPPPPeiYcxzewAHipCLg84p7AduaptL9V0rmtO+wCFODltnZt8FOXPB7l0GDewnLxqPD7Ns4K0j9nRTaxWcxGqe3fHbt1qxvcFxPDpuF5h9zQlFvPwlJpencYU01U64bfYxli/TxrVcTvhFnhOIYhOMLSwuK8nu8HTcs/yKRTVVOUQXcVYsxxrlcU7ZhZWiWqupGtSvcfjBRTUo2aebb/AL73di/+821hcp41zw+7VOFNJIqibWE7f8svL7zuhb8acIRUYxSS3JLLIz2n/F6AAfnUbW55CFJc7axcYjjOmV1Upy4VG3St6b5+Dv8A/JyIjE1ce5OWx0vgHCzh8FTFUZTPLO/V9MmqHkmgAAAAAAALgLQAAAAAAB7io3bVlpLDAse+DXM+DaXuVOUnuhPP5snzLa0+k98Nc4leU6pa9pFwfOJw3tKOdRy7u2PWF/xnHgraiUc8z5M3sAAAAeXFZ55LPnyA9AAAADzKUVvaQHO2sLSNaQaRT8BJStLXOjQa3S2/Ol2v8kROJu+0r5NUanSeAeD5weFia+dVyz8Ph4fVqSPFNgAABD3lKiV+6ouJMes1PYSeD6PfLnek3X/2x6t8Mpr4AA88CL2uKz6AHAj91egBwI/dXoAcCP3V6AHAj91egBwI/dXoAcCP3V6AHAj91egCOBH7q9AFQa60ldYNkkvmVty8sSPxuune3TRKPyXdseUqoRiNwSnk8+Ytknlh0Vq90ljpDo5B1px+G22VKuuVvLZLtX55kth7ntKOXW5jw1gPc8VMRzauWN+uN0/RtyaazTPdEgAABDWezLNAEklsWQEgAAENpb2Bq2nOk1LRzR+tXhOLuqydK3jy8Jrxuhb/AEHjfuRbpz7exJ8E4GcZiYo/xjlnZ/LnGTcpNt5t73zkTDqERlGQFQAAAAAAALgLQAAAAAAAAnl085SVJXhq401hjVlDC8Qqf7woxyhKWX66C/qXL5NvOSeGv8eni1a3PeHeCJwtc37Ufkn6T9p7FjKabyMprz0AAAAAAABDeQFX6zdNIWNGrgmH1X8KqrK4nB/Rxf7OfO16F0mHir/FjiU620aP8ETeqjE3o/LGqO+e/ZHmpj/6I6Iyb3tCqoAAAQ95SolfuqLiTHrNT2Eng+j3y53pN1/9serfDKa+AAAAAAAAAAAABT2uz61g/m63rgR+O10726aJcy7tj1VOjDbgkEs3otpJcaM4zTvaHClSa4Falnlw4Z7ulcjL7VybVfGhHcJ8H046xNuqcpjVPdP27J+DozCMVtMWwyjfWlTwlGss4tLd5GuRrmJemuKoiqNUuY37FzD3ZtXYyqjWyCeazRc8kgAAAAAAhvID4sRxG1w6xqXt3VjSoUouUpy/1v8AaUqqimM5nU9LVmu9ci3bjOZ1Q510u0nr6TYzO5qOcbeHzbek/wBmHl8r3v0chEXrs3a8+zsdM4K4NowNiKI508sz3/xHZ4te5TzhKQkAAAAAAAAFwFoAAAAAAAAKj9aFzVta9OtQqSp1abUoTi8nFrc0W8sTnCyu1TcpmmvliVzaGazaGIRpWWNzhQvM1GFZ7IVen7r/ACf5EjZxUVclfJLQ+FdHq7FU3MLHGo7u2PvH1hZUanCeWRmNaewAAAAAAQ1nygc76y8LeF6b3mUX4K6SuIf4vG/8kyJxNHFuz8XSOAMR7fA099P5fDl8smno8U4kAAAAQ95SolfuqLiTHrNT2Eng+j3y53pN1/8AbHq3wymvgAAAAAAAAAAAAU9rs+tYP5ut64kfjtdO9umiXMu7Y9VTow24JAbhI2PRPS++0WvHOi/C2lVrw1vN7H5VzPy+nYetm9Nqco1IjhTgqzjaOXkqjVPpPfH17l94BpPhmkNp4bD66m4r9ZTlsnTfM17dxJ27tNcZ0y55i8DfwdXEu05d3dOyWYjPhZZI9GJn2PQVAAACHLKLeWYGIx3SPDsAsHdYhXVOLeUYLbKb5orlLK7lNuM6mThcHexdz2dmnOfpG2VD6Yaa32lFzwHnRsacs6VBP85Plfq5Oci71+q7PwdC4K4ItYGnOOWudc+kfD6tXe3kyPKIyTMBUCgAAAAAAABcBaAAAAAAAAABUOE/IUyUy721aOawcc0e4FGFf4TaR/6eu20l/de+Pq8h6279dvkzzhD4/gPC4vOqY4tXfH21T5/FZOFa3sFu1GN9SuLKo9mco+Eh6VtXoM2jF0Va4mGrYjRnGW+W1lXHhP15Pq2u10rwK8hwqGL2U1zeGSfoe49ou0TqmPFEXOD8Xa59uqNz7/jKzyzd3br/APrH3l3Hh4+wu/6z4Pnhj+Fzu6VrDErSdeq8oU4VYuUn5FmU49OeWa6cLfiibk0TxY7cpyZJPMveCQAFYa4sHVfCLbFoR/WWtTwc3zwl7ml6TCxtGdMVdzaNFsVNF+qxOqqM98fwpVGBDfEgAAACOUSSvbVPd0KGhcY1a9KD+EVNkppc3OSOEnK3y98ufaSW66sfPFjPkjs2t5+MbP8Ae7f8WPvMrjR3oD2Nz/WfA+MLT97t/wAWPvHGjvPY3P8AWfA+MLT97t/xY+8caO89jc/1nwPjC0/e7f8AFj7xxo7z2Nz/AFnwPjC0/e7f8WPvHGjvPY3P9Z8D4wtP3u3/ABY+8caO89jc/wBZ8D4wtP3u3/Fj7xxo7z2Nz/WfA+MLT97t/wAWPvHGjvPY3P8AWfA+MLT97t/xY+8caO89jc/1nwPjC0/e7f8AFj7xxo7z2Nz/AFnwPjC0/e7f8WPvHGjvPY3P9Z8D4ws/3u3/ABY+8caO89jc/wBZ8FSa5q9KvdYQ6VWnNKFbbGSeW2PMYGNyzp3tx0UpqppvcaMtXlKq0Ybb0gAJzaQNj97K/u8OuoXNnc1aFaHizpyya/1zFYmaZ41Ot5XrFu/RNF2ONE96xsC1v3drThSxe0+F5b61FqM+2O5/kZVGNqjkrjNq2L0Vt1Z1Yari/Cc5iN+vxb3husnRrEoprEoW0vuXS8G127vzMqnE2pjW1/EcBY+zOXE40f8A15f5+jP0Maw64WdLELSouRxrRftPSK6Z7UfOHvU86iY3SmtjOHUFnVv7Smnucq0V7RNdMa5KcNeqnKmiZ3SwWI6xtGsOg28Tp3EuSNqvCt+jZ6WedWIt0xrz2M+xwHj708luYjvnk/n6NFxvXFc16c6WDWaoZrJV67UpLoitnpzMavGT/hGXxlP4PRemJirE15/CNXjr8lbX+JXuKXUrm+ualxXlvnUeb6FzLyGJVM1zxquWW1WMNasURRapiIj+/wBz5XzbSkcj2AAAAAAAAAAAFwFoAAAAAAAAAAAHQBG0ZBtGQej0FMh9mFYhVwrFbW/ovKpb1I1Fs35cno2CmZoqiYeGJsU37VVqrVVGX92Oo7G5heWtG5pPOnVpxqR257Gs0TkTExEw5JXRVbrmirXGt9RVaAYnSHCo41gd7h7y/X03FN8kuR+nJltdEV0zTPayMHiJw+IovR/jOe7t+mbmCrSnRqTpVIuNSEuDJNbmiEjPtdZoqiuIqpnOOTwmM4eCq8AAAAEbSk08obRkqbRkobRkG0ZBtGQbRkG0ZBtGQbRkG0ZBtGQZDITmxFJkFQAAABUQ83ylMhKzW55DIyRt/wBIpxYDLYV4sBt5xxQ2jISAAAAAAAAAAAAALgLQAAAAAAAAAAAAAAAA3STEi/tVeMLEtEqVtOX66yk6DTe1x3xfo2dhJ4WvjW+XXHI5xpDhvY42a41V8vpP15d7ejJQQAA501j4Q8K0yvODDg0bp/CKeW753jfnmROIo4tyZ7J5XSuAMVGIwVMTrp5J3avo1JHimgAAAAAAAAAAAAAAAAAAAAAAAAAAAAAAAAAAAAAAAAAAAAAAAuAtAAAAAAAAAAAAAAAADmAsPVDjCstJquHzk1TvabUV/fjtX5ZmTg6+LXNM9rWdKMLx8LF6P8J+k8nnkvRPPMk2gpAAVdriwl3GDWmKU4fPtang6n8k9z7JJekw8ZbzpivubRotivZ367M/5Rnvj+M/BTHIR+bfAAAAAAAAAAAAAAAAAAAAAAAAAAAAAAAAAAAAAAAAAAAAAAAAuAtAAAAAAAAAAAAAAAAAqPrwq+qYXi1pfUnlOhVjUXlyeeQpni1RU8MVZpv2arNeqqMvF0tQ0jwepSjUWKWSU0pJO4gmk9vOTHtKdeblc4LE0zMTbnPZL9f0gwf+KWP+Zh7x7SnvPc8R/wA58J+x+kGD/wAUsf8AMw949pT3nueI/wCdXhP2YzHrrBsYwG9sJYnYvw9KUIv4RDZLLZy8+RbXVRXTNOet74S1icNfovRRV+WYnVP27nN048GUot7VJ7iHjkdTiYnU8lVQAAAAAAAAAAAAAAAAAAAAAAAAAAAAAAAAAAAAAAAAAAAAABcBaAAAAAAAAAAAAAAAABUN20oZIe3kXoKZB6PQOKA4obc89jHFE5vlK5EAAAAAAAAAAAAAAAAAAAAAAAAAAAAAAAAAAAAAAAAAAAAAAABcBaAAAAAAAAAAAAAAAAAAAVAAAAFAAAAAAAAAAAAAAAAAAAAAAAAAAAAAAAAAAAAAAAAAAAAAAAALgLQAAAAAAAAAAAAAAAAAAAAAAAAAAAAAAAAAAAAAAAAAAAAAAAAAAAAAAAAAAAAAAAAAAAAAAAFwFoAAAAAAAAAAAAAAAAAAAAAAAAAAAAAAAAAAAAAAAAAAAAAAAAAAAAAAAAAAAAAAAAAAAAAAAC4C0AAAAAAAAAAAAAAAAAAAAAAAAAAAAAAAAAAAAAAAAAAAAAAAAAAAAAAAAAAAAAAAAAAAAAAABc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3326" y="942543"/>
            <a:ext cx="5537826" cy="5583101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1581" y="3919386"/>
            <a:ext cx="5382919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空调：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美国约克冰蓄冷中央空调，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小时满足空调需求，舒适与节能兼顾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新风系统：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美国约克，实现分区控制，满足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立方米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时（办公区）新风量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网络地板：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600x600mm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网络架空地板，抬高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，公共走道亦全面覆盖，整层客户轻松布线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交易楼层：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，平均承重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700kg/㎡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局部通高：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高区局部双层通高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8.4m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，彰显企业实力及气度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zh-CN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智能寻车：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智能寻车系统，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个停车位（含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个充电桩）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2699" y="1092200"/>
            <a:ext cx="553720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约克冰蓄冷中央空调、新风系统，节能舒适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全钢网络地板，布线无忧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特色楼层，彰显实力与气度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942543"/>
            <a:ext cx="6665913" cy="289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919386"/>
            <a:ext cx="3516358" cy="2805265"/>
          </a:xfrm>
          <a:prstGeom prst="rect">
            <a:avLst/>
          </a:prstGeom>
        </p:spPr>
      </p:pic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4148" y="4125043"/>
            <a:ext cx="3004684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"/>
          <p:cNvSpPr txBox="1"/>
          <p:nvPr/>
        </p:nvSpPr>
        <p:spPr>
          <a:xfrm>
            <a:off x="5524500" y="3464855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示意图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24500" y="6247087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示意图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1139192" y="6248645"/>
            <a:ext cx="909637" cy="2769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示意图</a:t>
            </a:r>
          </a:p>
        </p:txBody>
      </p:sp>
    </p:spTree>
    <p:extLst>
      <p:ext uri="{BB962C8B-B14F-4D97-AF65-F5344CB8AC3E}">
        <p14:creationId xmlns:p14="http://schemas.microsoft.com/office/powerpoint/2010/main" val="988025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1004</Words>
  <Application>Microsoft Office PowerPoint</Application>
  <PresentationFormat>自定义</PresentationFormat>
  <Paragraphs>157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Microsoft YaHei Light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楼层推荐</vt:lpstr>
      <vt:lpstr>PowerPoint 演示文稿</vt:lpstr>
      <vt:lpstr>写字楼大堂实景图</vt:lpstr>
      <vt:lpstr>现场实景图</vt:lpstr>
      <vt:lpstr>衡芳项目概况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0239354</dc:creator>
  <cp:lastModifiedBy>王 艺霏</cp:lastModifiedBy>
  <cp:revision>959</cp:revision>
  <cp:lastPrinted>2019-05-07T03:07:06Z</cp:lastPrinted>
  <dcterms:created xsi:type="dcterms:W3CDTF">2018-12-20T02:15:00Z</dcterms:created>
  <dcterms:modified xsi:type="dcterms:W3CDTF">2019-12-22T03:13:55Z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